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2" r:id="rId3"/>
    <p:sldId id="289" r:id="rId4"/>
    <p:sldId id="267" r:id="rId5"/>
    <p:sldId id="258" r:id="rId6"/>
    <p:sldId id="269" r:id="rId7"/>
    <p:sldId id="270" r:id="rId8"/>
    <p:sldId id="271" r:id="rId9"/>
    <p:sldId id="272" r:id="rId10"/>
    <p:sldId id="273" r:id="rId11"/>
    <p:sldId id="280" r:id="rId12"/>
    <p:sldId id="281" r:id="rId13"/>
    <p:sldId id="274" r:id="rId14"/>
    <p:sldId id="275" r:id="rId15"/>
    <p:sldId id="276" r:id="rId16"/>
    <p:sldId id="278" r:id="rId17"/>
    <p:sldId id="277" r:id="rId18"/>
    <p:sldId id="279" r:id="rId19"/>
    <p:sldId id="282" r:id="rId20"/>
    <p:sldId id="283" r:id="rId21"/>
    <p:sldId id="284" r:id="rId22"/>
    <p:sldId id="285" r:id="rId23"/>
    <p:sldId id="286" r:id="rId24"/>
    <p:sldId id="288" r:id="rId25"/>
    <p:sldId id="290" r:id="rId26"/>
    <p:sldId id="28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1111"/>
    <a:srgbClr val="C0C0C0"/>
    <a:srgbClr val="4D4D4D"/>
    <a:srgbClr val="969696"/>
    <a:srgbClr val="1C1C1C"/>
    <a:srgbClr val="333333"/>
    <a:srgbClr val="FF7C80"/>
    <a:srgbClr val="FF5050"/>
    <a:srgbClr val="3B7D23"/>
    <a:srgbClr val="7820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4"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157226-4DFA-47A7-A7B1-F1FF613FA23B}" type="datetimeFigureOut">
              <a:rPr lang="en-US" smtClean="0"/>
              <a:t>7/2/2025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4D35B8-62B2-4055-9BDB-B5CCB108B836}" type="slidenum">
              <a:rPr lang="en-US" smtClean="0"/>
              <a:t>‹#›</a:t>
            </a:fld>
            <a:endParaRPr lang="en-US"/>
          </a:p>
        </p:txBody>
      </p:sp>
    </p:spTree>
    <p:extLst>
      <p:ext uri="{BB962C8B-B14F-4D97-AF65-F5344CB8AC3E}">
        <p14:creationId xmlns:p14="http://schemas.microsoft.com/office/powerpoint/2010/main" val="4080795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4D35B8-62B2-4055-9BDB-B5CCB108B836}" type="slidenum">
              <a:rPr lang="en-US" smtClean="0"/>
              <a:t>22</a:t>
            </a:fld>
            <a:endParaRPr lang="en-US"/>
          </a:p>
        </p:txBody>
      </p:sp>
    </p:spTree>
    <p:extLst>
      <p:ext uri="{BB962C8B-B14F-4D97-AF65-F5344CB8AC3E}">
        <p14:creationId xmlns:p14="http://schemas.microsoft.com/office/powerpoint/2010/main" val="2920360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4D35B8-62B2-4055-9BDB-B5CCB108B83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196382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4D35B8-62B2-4055-9BDB-B5CCB108B83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32727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4CE83-1914-771F-05CB-9196DF38B5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E560F9-5BBB-0AEA-F647-FF1136B381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ED90F7-3C45-1DD9-566D-AE93FD6F29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990C683-51F8-4907-C16B-243102C5A32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4D35B8-62B2-4055-9BDB-B5CCB108B83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159973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C4D35B8-62B2-4055-9BDB-B5CCB108B836}"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32727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A959F-C4AF-773B-9138-7FDBB27B1F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D49893-E151-743E-E932-186552D11F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DCBB1A-D3D3-9482-BD70-62BC1FA1F3EA}"/>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E12BF11B-F444-DBB2-8D86-6B5EC6D98B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C0D522-93D8-7E33-A5D5-8A9665B4F46A}"/>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3651451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56B02-0C6E-FC3D-9C98-EE8282A53F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C001539-C9DF-328D-5118-00EB3D6175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D600D1-BF47-54E2-679B-BE96BBC8F104}"/>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E37A1780-679E-63E7-B531-3791EABF45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7F8A59-1B6F-D352-4798-6DC1AFE7D823}"/>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2660918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3953F1-56A6-F60C-B1AC-F23B54C19A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FF77FA-8E39-21B4-933C-D3928CBF9A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7C1E2-C660-BA92-8772-8462E82CDAF6}"/>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142845F7-33EB-A272-2B38-DF3DE028C3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C2012-2F90-4839-9447-2DCBE55ACD67}"/>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3480104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561A2-D4BE-F782-6DA4-41811EF0B1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3D672E-7151-6325-782F-2B1AA93DEA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D1273B-1571-BA43-A568-8476E6D737C9}"/>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356EB28A-FEAA-B1B7-C52E-CF86A49A0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7B5873-0F01-2812-FB61-FDEBB462C471}"/>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739243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853CB-B09C-C3CB-6CC7-D443F3DE84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E9FA39-87F6-F779-1BDF-244460744E7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342FB5-6A80-533B-3F89-2311C6C99937}"/>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E02016D8-5641-31DD-9276-1A267108A4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630A-050A-BD61-9929-CCF955D0DD88}"/>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203966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1B64-F995-1FA9-5799-81A1FECF71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2C4A5B-B7B1-3091-9E44-9F486B87AD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05B8CB-BBB5-C8FB-8938-25725C06891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954A5E-BEC6-08F0-1B48-74D8CBF09645}"/>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6" name="Footer Placeholder 5">
            <a:extLst>
              <a:ext uri="{FF2B5EF4-FFF2-40B4-BE49-F238E27FC236}">
                <a16:creationId xmlns:a16="http://schemas.microsoft.com/office/drawing/2014/main" id="{74239739-436A-4CAA-A313-AA38238FBE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40B70F-9AF1-0A7F-29F4-A2A63DAA3666}"/>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2797446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189DA-5942-3693-B544-0B133F6D1F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0762FC-1553-0D1D-0E38-CED090E813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6FA9BD-1BC7-06A8-2512-1EF37FEE77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2A1C40-9412-6D73-65FB-84D883EE46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7FADFA-AF72-C69C-2FA9-9F30C8B744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3E744C-930D-2735-BD27-93607B40B93E}"/>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8" name="Footer Placeholder 7">
            <a:extLst>
              <a:ext uri="{FF2B5EF4-FFF2-40B4-BE49-F238E27FC236}">
                <a16:creationId xmlns:a16="http://schemas.microsoft.com/office/drawing/2014/main" id="{AE0A67A8-1EC8-D6BC-9020-B35BDC6530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F0C7F7-E4A8-9454-006D-100979858864}"/>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1619625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A667D-5B35-F8DE-C78B-66EFC782C5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CD6B1B-F917-F689-339D-217E80CFB4A9}"/>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4" name="Footer Placeholder 3">
            <a:extLst>
              <a:ext uri="{FF2B5EF4-FFF2-40B4-BE49-F238E27FC236}">
                <a16:creationId xmlns:a16="http://schemas.microsoft.com/office/drawing/2014/main" id="{578DDA97-9780-5B58-2B77-CB562293F5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235143-86CD-CA01-8069-32599BD69309}"/>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1174037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FD6D95-71D4-7005-58CC-30620B220F50}"/>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3" name="Footer Placeholder 2">
            <a:extLst>
              <a:ext uri="{FF2B5EF4-FFF2-40B4-BE49-F238E27FC236}">
                <a16:creationId xmlns:a16="http://schemas.microsoft.com/office/drawing/2014/main" id="{2706A89D-2878-E9F3-FBE1-EF60BC7A64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45E5B1-9CC5-BB29-6062-5B049354E14C}"/>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70934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6B5C0-797B-C948-14F5-B23F9AC2C4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AE864F-FA2C-4E73-61BD-A76000016D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C28B57-0211-8E6C-093B-7A391A9D21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9CA858-C817-F274-1880-EE7D13D84F62}"/>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6" name="Footer Placeholder 5">
            <a:extLst>
              <a:ext uri="{FF2B5EF4-FFF2-40B4-BE49-F238E27FC236}">
                <a16:creationId xmlns:a16="http://schemas.microsoft.com/office/drawing/2014/main" id="{2D35D1A3-0E91-7715-3777-29B5158AA9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6DDD30-AA03-1129-9A0F-7B7386486983}"/>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3844375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D8CDA-7AA2-4237-E760-314BB82763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923803-3D4F-2FDC-F7EF-E8610176BB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AF8FE4-C95E-F592-825E-8E5451F30C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A90B34-9FDE-2852-7E0C-215ACB08D1F9}"/>
              </a:ext>
            </a:extLst>
          </p:cNvPr>
          <p:cNvSpPr>
            <a:spLocks noGrp="1"/>
          </p:cNvSpPr>
          <p:nvPr>
            <p:ph type="dt" sz="half" idx="10"/>
          </p:nvPr>
        </p:nvSpPr>
        <p:spPr/>
        <p:txBody>
          <a:bodyPr/>
          <a:lstStyle/>
          <a:p>
            <a:fld id="{BACF353C-D06B-48FE-BB49-36E5F6AD95EB}" type="datetimeFigureOut">
              <a:rPr lang="en-US" smtClean="0"/>
              <a:t>7/2/2025</a:t>
            </a:fld>
            <a:endParaRPr lang="en-US"/>
          </a:p>
        </p:txBody>
      </p:sp>
      <p:sp>
        <p:nvSpPr>
          <p:cNvPr id="6" name="Footer Placeholder 5">
            <a:extLst>
              <a:ext uri="{FF2B5EF4-FFF2-40B4-BE49-F238E27FC236}">
                <a16:creationId xmlns:a16="http://schemas.microsoft.com/office/drawing/2014/main" id="{3006C6CD-6C46-7CA0-2540-8AD5A63001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684D33-E67D-F7E1-46FE-4FA3ACD26CA9}"/>
              </a:ext>
            </a:extLst>
          </p:cNvPr>
          <p:cNvSpPr>
            <a:spLocks noGrp="1"/>
          </p:cNvSpPr>
          <p:nvPr>
            <p:ph type="sldNum" sz="quarter" idx="12"/>
          </p:nvPr>
        </p:nvSpPr>
        <p:spPr/>
        <p:txBody>
          <a:bodyPr/>
          <a:lstStyle/>
          <a:p>
            <a:fld id="{5F2625AC-7521-4549-8FF8-3B1775138E1C}" type="slidenum">
              <a:rPr lang="en-US" smtClean="0"/>
              <a:t>‹#›</a:t>
            </a:fld>
            <a:endParaRPr lang="en-US"/>
          </a:p>
        </p:txBody>
      </p:sp>
    </p:spTree>
    <p:extLst>
      <p:ext uri="{BB962C8B-B14F-4D97-AF65-F5344CB8AC3E}">
        <p14:creationId xmlns:p14="http://schemas.microsoft.com/office/powerpoint/2010/main" val="3996685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0D4E17-FB6D-E20D-E637-7FCA31E908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0D6E29-5E8A-59FF-3C36-4294DCDF60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833382-8BAE-9CB5-1C86-355A931AF9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ACF353C-D06B-48FE-BB49-36E5F6AD95EB}" type="datetimeFigureOut">
              <a:rPr lang="en-US" smtClean="0"/>
              <a:t>7/2/2025</a:t>
            </a:fld>
            <a:endParaRPr lang="en-US"/>
          </a:p>
        </p:txBody>
      </p:sp>
      <p:sp>
        <p:nvSpPr>
          <p:cNvPr id="5" name="Footer Placeholder 4">
            <a:extLst>
              <a:ext uri="{FF2B5EF4-FFF2-40B4-BE49-F238E27FC236}">
                <a16:creationId xmlns:a16="http://schemas.microsoft.com/office/drawing/2014/main" id="{FA0EFC5A-070D-E4F4-38FD-83EE91313F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652899-4F5F-D7F4-91EF-3169D9E14C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F2625AC-7521-4549-8FF8-3B1775138E1C}" type="slidenum">
              <a:rPr lang="en-US" smtClean="0"/>
              <a:t>‹#›</a:t>
            </a:fld>
            <a:endParaRPr lang="en-US"/>
          </a:p>
        </p:txBody>
      </p:sp>
    </p:spTree>
    <p:extLst>
      <p:ext uri="{BB962C8B-B14F-4D97-AF65-F5344CB8AC3E}">
        <p14:creationId xmlns:p14="http://schemas.microsoft.com/office/powerpoint/2010/main" val="4502121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linkedin.com/in/daniel-cozmescu-a3b83418b/" TargetMode="External"/><Relationship Id="rId5"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linkedin.com/in/daniel-cozmescu-a3b83418b/" TargetMode="External"/><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www.simplilearn.com/tutorials/cryptography-tutorial/aes-encryp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omputer screen with a symbol of a shield&#10;&#10;Description automatically generated">
            <a:extLst>
              <a:ext uri="{FF2B5EF4-FFF2-40B4-BE49-F238E27FC236}">
                <a16:creationId xmlns:a16="http://schemas.microsoft.com/office/drawing/2014/main" id="{91F3DC09-9A87-AF25-C947-4BA8E09180B9}"/>
              </a:ext>
            </a:extLst>
          </p:cNvPr>
          <p:cNvPicPr>
            <a:picLocks noChangeAspect="1"/>
          </p:cNvPicPr>
          <p:nvPr/>
        </p:nvPicPr>
        <p:blipFill rotWithShape="1">
          <a:blip r:embed="rId2">
            <a:extLst>
              <a:ext uri="{28A0092B-C50C-407E-A947-70E740481C1C}">
                <a14:useLocalDpi xmlns:a14="http://schemas.microsoft.com/office/drawing/2010/main" val="0"/>
              </a:ext>
            </a:extLst>
          </a:blip>
          <a:srcRect l="368" r="22479" b="2350"/>
          <a:stretch/>
        </p:blipFill>
        <p:spPr>
          <a:xfrm>
            <a:off x="3522468" y="10"/>
            <a:ext cx="8669532" cy="6857990"/>
          </a:xfrm>
          <a:prstGeom prst="rect">
            <a:avLst/>
          </a:prstGeom>
        </p:spPr>
      </p:pic>
      <p:sp>
        <p:nvSpPr>
          <p:cNvPr id="19" name="Rectangle 18">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7446" y="5946873"/>
            <a:ext cx="1619250" cy="581025"/>
          </a:xfrm>
        </p:spPr>
      </p:pic>
      <p:sp>
        <p:nvSpPr>
          <p:cNvPr id="6" name="TextBox 5">
            <a:extLst>
              <a:ext uri="{FF2B5EF4-FFF2-40B4-BE49-F238E27FC236}">
                <a16:creationId xmlns:a16="http://schemas.microsoft.com/office/drawing/2014/main" id="{7CC48FB9-E167-7876-5965-8DED34F39FBD}"/>
              </a:ext>
            </a:extLst>
          </p:cNvPr>
          <p:cNvSpPr txBox="1"/>
          <p:nvPr/>
        </p:nvSpPr>
        <p:spPr>
          <a:xfrm>
            <a:off x="172889" y="330102"/>
            <a:ext cx="4847626" cy="523220"/>
          </a:xfrm>
          <a:prstGeom prst="rect">
            <a:avLst/>
          </a:prstGeom>
          <a:noFill/>
        </p:spPr>
        <p:txBody>
          <a:bodyPr wrap="square" rtlCol="0">
            <a:spAutoFit/>
          </a:bodyPr>
          <a:lstStyle/>
          <a:p>
            <a:r>
              <a:rPr lang="en-US" sz="2800" dirty="0">
                <a:solidFill>
                  <a:schemeClr val="bg1"/>
                </a:solidFill>
                <a:latin typeface="IBM Plex Sans" panose="020B0503050203000203" pitchFamily="34" charset="0"/>
                <a:cs typeface="IBM Plex Devanagari ExtraLight" panose="020B0303050203000203" pitchFamily="34" charset="0"/>
              </a:rPr>
              <a:t>Cyber Security</a:t>
            </a:r>
          </a:p>
        </p:txBody>
      </p:sp>
      <p:sp>
        <p:nvSpPr>
          <p:cNvPr id="11" name="TextBox 10">
            <a:extLst>
              <a:ext uri="{FF2B5EF4-FFF2-40B4-BE49-F238E27FC236}">
                <a16:creationId xmlns:a16="http://schemas.microsoft.com/office/drawing/2014/main" id="{1E87F6AA-9313-34FD-42CD-9DC3BC3BAF09}"/>
              </a:ext>
            </a:extLst>
          </p:cNvPr>
          <p:cNvSpPr txBox="1"/>
          <p:nvPr/>
        </p:nvSpPr>
        <p:spPr>
          <a:xfrm>
            <a:off x="424814" y="2030479"/>
            <a:ext cx="5335905" cy="830997"/>
          </a:xfrm>
          <a:prstGeom prst="rect">
            <a:avLst/>
          </a:prstGeom>
          <a:noFill/>
        </p:spPr>
        <p:txBody>
          <a:bodyPr wrap="square" rtlCol="0">
            <a:spAutoFit/>
          </a:bodyPr>
          <a:lstStyle/>
          <a:p>
            <a:r>
              <a:rPr lang="en-US" sz="1600" dirty="0">
                <a:solidFill>
                  <a:schemeClr val="bg1"/>
                </a:solidFill>
                <a:latin typeface="IBM Plex Sans" panose="020B0503050203000203" pitchFamily="34" charset="0"/>
                <a:cs typeface="IBM Plex Devanagari ExtraLight" panose="020B0303050203000203" pitchFamily="34" charset="0"/>
              </a:rPr>
              <a:t>Course 1 </a:t>
            </a:r>
          </a:p>
          <a:p>
            <a:endParaRPr lang="en-US" sz="1600" dirty="0">
              <a:solidFill>
                <a:schemeClr val="bg1"/>
              </a:solidFill>
              <a:latin typeface="IBM Plex Sans" panose="020B0503050203000203" pitchFamily="34" charset="0"/>
              <a:cs typeface="IBM Plex Devanagari ExtraLight" panose="020B0303050203000203" pitchFamily="34" charset="0"/>
            </a:endParaRPr>
          </a:p>
          <a:p>
            <a:r>
              <a:rPr lang="en-US" sz="1600" dirty="0">
                <a:solidFill>
                  <a:schemeClr val="bg1"/>
                </a:solidFill>
                <a:latin typeface="IBM Plex Sans" panose="020B0503050203000203" pitchFamily="34" charset="0"/>
                <a:cs typeface="IBM Plex Devanagari ExtraLight" panose="020B0303050203000203" pitchFamily="34" charset="0"/>
              </a:rPr>
              <a:t>Cryptography Fundamentals</a:t>
            </a:r>
          </a:p>
        </p:txBody>
      </p:sp>
      <p:sp>
        <p:nvSpPr>
          <p:cNvPr id="12" name="Minus Sign 11">
            <a:extLst>
              <a:ext uri="{FF2B5EF4-FFF2-40B4-BE49-F238E27FC236}">
                <a16:creationId xmlns:a16="http://schemas.microsoft.com/office/drawing/2014/main" id="{A25F95D4-089F-658E-B6F8-68C7A989DDD1}"/>
              </a:ext>
            </a:extLst>
          </p:cNvPr>
          <p:cNvSpPr/>
          <p:nvPr/>
        </p:nvSpPr>
        <p:spPr>
          <a:xfrm>
            <a:off x="-253963" y="600855"/>
            <a:ext cx="3689987" cy="504933"/>
          </a:xfrm>
          <a:prstGeom prst="mathMinus">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0521863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nodeType="clickEffect">
                                  <p:stCondLst>
                                    <p:cond delay="0"/>
                                  </p:stCondLst>
                                  <p:iterate type="lt">
                                    <p:tmPct val="10000"/>
                                  </p:iterate>
                                  <p:childTnLst>
                                    <p:set>
                                      <p:cBhvr>
                                        <p:cTn id="6" dur="1" fill="hold">
                                          <p:stCondLst>
                                            <p:cond delay="0"/>
                                          </p:stCondLst>
                                        </p:cTn>
                                        <p:tgtEl>
                                          <p:spTgt spid="11">
                                            <p:txEl>
                                              <p:pRg st="2" end="2"/>
                                            </p:txEl>
                                          </p:spTgt>
                                        </p:tgtEl>
                                        <p:attrNameLst>
                                          <p:attrName>style.visibility</p:attrName>
                                        </p:attrNameLst>
                                      </p:cBhvr>
                                      <p:to>
                                        <p:strVal val="visible"/>
                                      </p:to>
                                    </p:set>
                                    <p:anim calcmode="lin" valueType="num">
                                      <p:cBhvr>
                                        <p:cTn id="7" dur="300" fill="hold"/>
                                        <p:tgtEl>
                                          <p:spTgt spid="11">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300" fill="hold"/>
                                        <p:tgtEl>
                                          <p:spTgt spid="11">
                                            <p:txEl>
                                              <p:pRg st="2" end="2"/>
                                            </p:txEl>
                                          </p:spTgt>
                                        </p:tgtEl>
                                        <p:attrNameLst>
                                          <p:attrName>ppt_y</p:attrName>
                                        </p:attrNameLst>
                                      </p:cBhvr>
                                      <p:tavLst>
                                        <p:tav tm="0">
                                          <p:val>
                                            <p:strVal val="#ppt_y"/>
                                          </p:val>
                                        </p:tav>
                                        <p:tav tm="100000">
                                          <p:val>
                                            <p:strVal val="#ppt_y"/>
                                          </p:val>
                                        </p:tav>
                                      </p:tavLst>
                                    </p:anim>
                                    <p:anim calcmode="lin" valueType="num">
                                      <p:cBhvr>
                                        <p:cTn id="9" dur="300" fill="hold"/>
                                        <p:tgtEl>
                                          <p:spTgt spid="11">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300" fill="hold"/>
                                        <p:tgtEl>
                                          <p:spTgt spid="11">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300" tmFilter="0,0; .5, 1; 1, 1"/>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202991" y="1286087"/>
            <a:ext cx="11896724" cy="4627613"/>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Other symmetric encryption algorithms:</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400" dirty="0">
              <a:solidFill>
                <a:prstClr val="white">
                  <a:lumMod val="85000"/>
                </a:prstClr>
              </a:solidFill>
              <a:latin typeface="IBM Plex Sans" panose="020B0503050203000203" pitchFamily="34" charset="0"/>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AES</a:t>
            </a: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 Widely regarded as the gold standard for symmetric encryption</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600" b="1" dirty="0">
                <a:solidFill>
                  <a:prstClr val="white">
                    <a:lumMod val="85000"/>
                  </a:prstClr>
                </a:solidFill>
                <a:latin typeface="IBM Plex Sans" panose="020B0503050203000203" pitchFamily="34" charset="0"/>
              </a:rPr>
              <a:t>DES</a:t>
            </a:r>
            <a:r>
              <a:rPr lang="en-US" sz="1400" dirty="0">
                <a:solidFill>
                  <a:prstClr val="white">
                    <a:lumMod val="85000"/>
                  </a:prstClr>
                </a:solidFill>
                <a:latin typeface="IBM Plex Sans" panose="020B0503050203000203" pitchFamily="34" charset="0"/>
              </a:rPr>
              <a:t> - phased out due to its vulnerability to brute-force attacks due to its shorter key length (56 bits). It has been superseded by AES.</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3DES</a:t>
            </a: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 slower than AES and also considered less secure today due to its effective key length and block size.</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600" b="1" dirty="0">
                <a:solidFill>
                  <a:prstClr val="white">
                    <a:lumMod val="85000"/>
                  </a:prstClr>
                </a:solidFill>
                <a:latin typeface="IBM Plex Sans" panose="020B0503050203000203" pitchFamily="34" charset="0"/>
              </a:rPr>
              <a:t>Blowfish</a:t>
            </a:r>
            <a:r>
              <a:rPr lang="en-US" sz="1400" dirty="0">
                <a:solidFill>
                  <a:prstClr val="white">
                    <a:lumMod val="85000"/>
                  </a:prstClr>
                </a:solidFill>
                <a:latin typeface="IBM Plex Sans" panose="020B0503050203000203" pitchFamily="34" charset="0"/>
              </a:rPr>
              <a:t> - a block cipher that can be used in place of DES or AES in many applications</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Twofish</a:t>
            </a: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 It was one of the finalists in the AES selection process and is known for its speed and security.</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600" b="1" dirty="0">
                <a:solidFill>
                  <a:prstClr val="white">
                    <a:lumMod val="85000"/>
                  </a:prstClr>
                </a:solidFill>
                <a:latin typeface="IBM Plex Sans" panose="020B0503050203000203" pitchFamily="34" charset="0"/>
              </a:rPr>
              <a:t>RC4</a:t>
            </a:r>
            <a:r>
              <a:rPr lang="en-US" sz="1400" dirty="0">
                <a:solidFill>
                  <a:prstClr val="white">
                    <a:lumMod val="85000"/>
                  </a:prstClr>
                </a:solidFill>
                <a:latin typeface="IBM Plex Sans" panose="020B0503050203000203" pitchFamily="34" charset="0"/>
              </a:rPr>
              <a:t> - Originally designed for secure communications over networks, popular in protocols like SSL (to secure Internet traffic). However, vulnerabilities have led to its decline in favor of more secure methods.</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RC5</a:t>
            </a: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 This is a fast block cipher designed to be easy to implement in both hardware and software. It supports a variety of block sizes, key sizes, and rounds.</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RC6</a:t>
            </a:r>
            <a:r>
              <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 A symmetric key block cipher derived from RC5. It was also a finalist in the AES selection process and features a complex key schedule and data-dependent rotations.</a:t>
            </a:r>
          </a:p>
        </p:txBody>
      </p:sp>
      <p:sp>
        <p:nvSpPr>
          <p:cNvPr id="4" name="TextBox 3">
            <a:extLst>
              <a:ext uri="{FF2B5EF4-FFF2-40B4-BE49-F238E27FC236}">
                <a16:creationId xmlns:a16="http://schemas.microsoft.com/office/drawing/2014/main" id="{CF674D02-BF9E-2652-7117-E15C22597484}"/>
              </a:ext>
            </a:extLst>
          </p:cNvPr>
          <p:cNvSpPr txBox="1"/>
          <p:nvPr/>
        </p:nvSpPr>
        <p:spPr>
          <a:xfrm>
            <a:off x="3773645" y="457200"/>
            <a:ext cx="458984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Symmetric Encryption</a:t>
            </a:r>
          </a:p>
        </p:txBody>
      </p:sp>
    </p:spTree>
    <p:extLst>
      <p:ext uri="{BB962C8B-B14F-4D97-AF65-F5344CB8AC3E}">
        <p14:creationId xmlns:p14="http://schemas.microsoft.com/office/powerpoint/2010/main" val="3808644346"/>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F674D02-BF9E-2652-7117-E15C22597484}"/>
              </a:ext>
            </a:extLst>
          </p:cNvPr>
          <p:cNvSpPr txBox="1"/>
          <p:nvPr/>
        </p:nvSpPr>
        <p:spPr>
          <a:xfrm>
            <a:off x="1102368" y="1877492"/>
            <a:ext cx="4030132" cy="3215373"/>
          </a:xfrm>
          <a:prstGeom prst="rect">
            <a:avLst/>
          </a:prstGeom>
        </p:spPr>
        <p:txBody>
          <a:bodyPr vert="horz" lIns="91440" tIns="45720" rIns="91440" bIns="45720" rtlCol="0" anchor="ctr">
            <a:normAutofit/>
          </a:bodyPr>
          <a:lstStyle/>
          <a:p>
            <a:pPr marL="0" marR="0" lvl="0" indent="0" algn="ctr" fontAlgn="auto">
              <a:lnSpc>
                <a:spcPct val="90000"/>
              </a:lnSpc>
              <a:spcBef>
                <a:spcPct val="0"/>
              </a:spcBef>
              <a:spcAft>
                <a:spcPts val="600"/>
              </a:spcAft>
              <a:buClrTx/>
              <a:buSzTx/>
              <a:tabLst/>
              <a:defRPr/>
            </a:pPr>
            <a:r>
              <a:rPr kumimoji="0" lang="en-US" sz="4400" b="0" i="0" u="none" strike="noStrike" kern="1200" cap="none" spc="0" normalizeH="0" baseline="0" noProof="0">
                <a:ln>
                  <a:noFill/>
                </a:ln>
                <a:solidFill>
                  <a:schemeClr val="bg1"/>
                </a:solidFill>
                <a:effectLst/>
                <a:uLnTx/>
                <a:uFillTx/>
                <a:latin typeface="+mj-lt"/>
                <a:ea typeface="+mj-ea"/>
                <a:cs typeface="+mj-cs"/>
              </a:rPr>
              <a:t>Symmetric Encryption</a:t>
            </a:r>
          </a:p>
        </p:txBody>
      </p:sp>
      <p:grpSp>
        <p:nvGrpSpPr>
          <p:cNvPr id="44" name="Group 43">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45" name="Freeform: Shape 4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6" name="Freeform: Shape 4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62"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0"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2" name="Oval 51">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Oval 53">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TextBox 30">
            <a:extLst>
              <a:ext uri="{FF2B5EF4-FFF2-40B4-BE49-F238E27FC236}">
                <a16:creationId xmlns:a16="http://schemas.microsoft.com/office/drawing/2014/main" id="{7F743BDE-015D-A6A7-C626-29F1B9659597}"/>
              </a:ext>
            </a:extLst>
          </p:cNvPr>
          <p:cNvSpPr txBox="1"/>
          <p:nvPr/>
        </p:nvSpPr>
        <p:spPr>
          <a:xfrm>
            <a:off x="6234868" y="1130846"/>
            <a:ext cx="5217173" cy="4351338"/>
          </a:xfrm>
          <a:prstGeom prst="rect">
            <a:avLst/>
          </a:prstGeom>
        </p:spPr>
        <p:txBody>
          <a:bodyPr vert="horz" lIns="91440" tIns="45720" rIns="91440" bIns="45720" rtlCol="0">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1" i="0" u="none" strike="noStrike" cap="none" spc="0" normalizeH="0" baseline="0" noProof="0">
                <a:ln>
                  <a:noFill/>
                </a:ln>
                <a:solidFill>
                  <a:schemeClr val="bg1"/>
                </a:solidFill>
                <a:effectLst/>
                <a:uLnTx/>
                <a:uFillTx/>
              </a:rPr>
              <a:t>Block Ciphers</a:t>
            </a: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0" i="0" u="none" strike="noStrike" cap="none" spc="0" normalizeH="0" baseline="0" noProof="0">
                <a:ln>
                  <a:noFill/>
                </a:ln>
                <a:solidFill>
                  <a:schemeClr val="bg1"/>
                </a:solidFill>
                <a:effectLst/>
                <a:uLnTx/>
                <a:uFillTx/>
              </a:rPr>
              <a:t>Block ciphers are a type of symmetric encryption algorithm that operates on a fixed-size block of data using a specific, shared key. Here’s a breakdown of how block ciphers work and their important characteristics:</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indent="-228600">
              <a:lnSpc>
                <a:spcPct val="90000"/>
              </a:lnSpc>
              <a:spcAft>
                <a:spcPts val="600"/>
              </a:spcAft>
              <a:buFont typeface="Arial" panose="020B0604020202020204" pitchFamily="34" charset="0"/>
              <a:buChar char="•"/>
            </a:pPr>
            <a:r>
              <a:rPr lang="en-US" sz="1100" b="1">
                <a:solidFill>
                  <a:schemeClr val="bg1"/>
                </a:solidFill>
              </a:rPr>
              <a:t>Basic Operation</a:t>
            </a:r>
          </a:p>
          <a:p>
            <a:pPr indent="-228600">
              <a:lnSpc>
                <a:spcPct val="90000"/>
              </a:lnSpc>
              <a:spcAft>
                <a:spcPts val="600"/>
              </a:spcAft>
              <a:buFont typeface="Arial" panose="020B0604020202020204" pitchFamily="34" charset="0"/>
              <a:buChar char="•"/>
            </a:pPr>
            <a:endParaRPr lang="en-US" sz="1100" b="1">
              <a:solidFill>
                <a:schemeClr val="bg1"/>
              </a:solidFill>
            </a:endParaRPr>
          </a:p>
          <a:p>
            <a:pPr indent="-228600">
              <a:lnSpc>
                <a:spcPct val="90000"/>
              </a:lnSpc>
              <a:spcAft>
                <a:spcPts val="600"/>
              </a:spcAft>
              <a:buFont typeface="Arial" panose="020B0604020202020204" pitchFamily="34" charset="0"/>
              <a:buChar char="•"/>
            </a:pPr>
            <a:r>
              <a:rPr lang="en-US" sz="1100">
                <a:solidFill>
                  <a:schemeClr val="bg1"/>
                </a:solidFill>
              </a:rPr>
              <a:t>Fixed Block Size: Block ciphers encrypt data in blocks of a fixed size, typically 64 or 128 bits. If the plaintext data does not perfectly fill a block, it must be padded to reach the required block size.</a:t>
            </a:r>
          </a:p>
          <a:p>
            <a:pPr indent="-228600">
              <a:lnSpc>
                <a:spcPct val="90000"/>
              </a:lnSpc>
              <a:spcAft>
                <a:spcPts val="600"/>
              </a:spcAft>
              <a:buFont typeface="Arial" panose="020B0604020202020204" pitchFamily="34" charset="0"/>
              <a:buChar char="•"/>
            </a:pPr>
            <a:endParaRPr lang="en-US" sz="1100">
              <a:solidFill>
                <a:schemeClr val="bg1"/>
              </a:solidFill>
            </a:endParaRPr>
          </a:p>
          <a:p>
            <a:pPr indent="-228600">
              <a:lnSpc>
                <a:spcPct val="90000"/>
              </a:lnSpc>
              <a:spcAft>
                <a:spcPts val="600"/>
              </a:spcAft>
              <a:buFont typeface="Arial" panose="020B0604020202020204" pitchFamily="34" charset="0"/>
              <a:buChar char="•"/>
            </a:pPr>
            <a:r>
              <a:rPr lang="en-US" sz="1100">
                <a:solidFill>
                  <a:schemeClr val="bg1"/>
                </a:solidFill>
              </a:rPr>
              <a:t>Encryption Key: The cipher uses a symmetric key, which means the same key is used for both encryption and decryption. The security of the cipher largely depends on the secrecy of this key.</a:t>
            </a:r>
          </a:p>
          <a:p>
            <a:pPr indent="-228600">
              <a:lnSpc>
                <a:spcPct val="90000"/>
              </a:lnSpc>
              <a:spcAft>
                <a:spcPts val="600"/>
              </a:spcAft>
              <a:buFont typeface="Arial" panose="020B0604020202020204" pitchFamily="34" charset="0"/>
              <a:buChar char="•"/>
            </a:pPr>
            <a:endParaRPr lang="en-US" sz="1100">
              <a:solidFill>
                <a:schemeClr val="bg1"/>
              </a:solidFill>
            </a:endParaRPr>
          </a:p>
          <a:p>
            <a:pPr indent="-228600">
              <a:lnSpc>
                <a:spcPct val="90000"/>
              </a:lnSpc>
              <a:spcAft>
                <a:spcPts val="600"/>
              </a:spcAft>
              <a:buFont typeface="Arial" panose="020B0604020202020204" pitchFamily="34" charset="0"/>
              <a:buChar char="•"/>
            </a:pPr>
            <a:r>
              <a:rPr lang="en-US" sz="1100">
                <a:solidFill>
                  <a:schemeClr val="bg1"/>
                </a:solidFill>
              </a:rPr>
              <a:t>Encryption Process: The plaintext block is transformed into a ciphertext block through a series of well-defined operations — typically a combination of substitution, permutation, and mixing of the plaintext and key.</a:t>
            </a:r>
          </a:p>
          <a:p>
            <a:pPr indent="-228600">
              <a:lnSpc>
                <a:spcPct val="90000"/>
              </a:lnSpc>
              <a:spcAft>
                <a:spcPts val="600"/>
              </a:spcAft>
              <a:buFont typeface="Arial" panose="020B0604020202020204" pitchFamily="34" charset="0"/>
              <a:buChar char="•"/>
            </a:pPr>
            <a:endParaRPr lang="en-US" sz="1100">
              <a:solidFill>
                <a:schemeClr val="bg1"/>
              </a:solidFill>
            </a:endParaRPr>
          </a:p>
          <a:p>
            <a:pPr indent="-228600">
              <a:lnSpc>
                <a:spcPct val="90000"/>
              </a:lnSpc>
              <a:spcAft>
                <a:spcPts val="600"/>
              </a:spcAft>
              <a:buFont typeface="Arial" panose="020B0604020202020204" pitchFamily="34" charset="0"/>
              <a:buChar char="•"/>
            </a:pPr>
            <a:r>
              <a:rPr lang="en-US" sz="1100">
                <a:solidFill>
                  <a:schemeClr val="bg1"/>
                </a:solidFill>
              </a:rPr>
              <a:t>Decryption Process: This is the reverse of the encryption process, utilizing the same key to transform the ciphertext back into the original plaintext.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100" b="0" i="0" u="none" strike="noStrike" cap="none" spc="0" normalizeH="0" baseline="0" noProof="0">
              <a:ln>
                <a:noFill/>
              </a:ln>
              <a:solidFill>
                <a:schemeClr val="bg1"/>
              </a:solidFill>
              <a:effectLst/>
              <a:uLnTx/>
              <a:uFillTx/>
            </a:endParaRPr>
          </a:p>
        </p:txBody>
      </p:sp>
      <p:grpSp>
        <p:nvGrpSpPr>
          <p:cNvPr id="56"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57" name="Freeform: Shape 56">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2731910629"/>
      </p:ext>
    </p:extLst>
  </p:cSld>
  <p:clrMapOvr>
    <a:masterClrMapping/>
  </p:clrMapOvr>
  <p:transition spd="slow">
    <p:wipe dir="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295276" y="1103531"/>
            <a:ext cx="11896724" cy="2965620"/>
          </a:xfrm>
          <a:prstGeom prst="rect">
            <a:avLst/>
          </a:prstGeom>
          <a:noFill/>
        </p:spPr>
        <p:txBody>
          <a:bodyPr wrap="square">
            <a:spAutoFit/>
          </a:bodyPr>
          <a:lstStyle/>
          <a:p>
            <a:r>
              <a:rPr lang="en-US" sz="1400" dirty="0">
                <a:solidFill>
                  <a:prstClr val="white">
                    <a:lumMod val="85000"/>
                  </a:prstClr>
                </a:solidFill>
                <a:latin typeface="IBM Plex Sans" panose="020B0503050203000203" pitchFamily="34" charset="0"/>
              </a:rPr>
              <a:t>Block ciphers by themselves can only securely encrypt a single block of data. To encrypt messages longer than the block size, different modes of operation are used, such as:</a:t>
            </a:r>
          </a:p>
          <a:p>
            <a:endParaRPr lang="en-US" sz="1400" dirty="0">
              <a:solidFill>
                <a:prstClr val="white">
                  <a:lumMod val="85000"/>
                </a:prstClr>
              </a:solidFill>
              <a:latin typeface="IBM Plex Sans" panose="020B0503050203000203" pitchFamily="34" charset="0"/>
            </a:endParaRPr>
          </a:p>
          <a:p>
            <a:pPr>
              <a:buFont typeface="Arial" panose="020B0604020202020204" pitchFamily="34" charset="0"/>
              <a:buChar char="•"/>
            </a:pPr>
            <a:r>
              <a:rPr lang="en-US" sz="1400" dirty="0">
                <a:solidFill>
                  <a:prstClr val="white">
                    <a:lumMod val="85000"/>
                  </a:prstClr>
                </a:solidFill>
                <a:latin typeface="IBM Plex Sans" panose="020B0503050203000203" pitchFamily="34" charset="0"/>
              </a:rPr>
              <a:t>ECB (Electronic Codebook Mode): Each block is encrypted independently, which can lead to security issues like pattern leakage since identical plaintext blocks produce identical ciphertext blocks.</a:t>
            </a:r>
          </a:p>
          <a:p>
            <a:pPr>
              <a:buFont typeface="Arial" panose="020B0604020202020204" pitchFamily="34" charset="0"/>
              <a:buChar char="•"/>
            </a:pPr>
            <a:endParaRPr lang="en-US" sz="1400" dirty="0">
              <a:solidFill>
                <a:prstClr val="white">
                  <a:lumMod val="85000"/>
                </a:prstClr>
              </a:solidFill>
              <a:latin typeface="IBM Plex Sans" panose="020B0503050203000203" pitchFamily="34" charset="0"/>
            </a:endParaRPr>
          </a:p>
          <a:p>
            <a:pPr>
              <a:buFont typeface="Arial" panose="020B0604020202020204" pitchFamily="34" charset="0"/>
              <a:buChar char="•"/>
            </a:pPr>
            <a:r>
              <a:rPr lang="en-US" sz="1400" dirty="0">
                <a:solidFill>
                  <a:prstClr val="white">
                    <a:lumMod val="85000"/>
                  </a:prstClr>
                </a:solidFill>
                <a:latin typeface="IBM Plex Sans" panose="020B0503050203000203" pitchFamily="34" charset="0"/>
              </a:rPr>
              <a:t>CBC (Cipher Block Chaining Mode): Each block of plaintext is XORed (exclusive OR) with the previous ciphertext block before being encrypted, which helps to hide patterns in the plaintext.</a:t>
            </a:r>
          </a:p>
          <a:p>
            <a:pPr>
              <a:buFont typeface="Arial" panose="020B0604020202020204" pitchFamily="34" charset="0"/>
              <a:buChar char="•"/>
            </a:pPr>
            <a:endParaRPr lang="en-US" sz="1400" dirty="0">
              <a:solidFill>
                <a:prstClr val="white">
                  <a:lumMod val="85000"/>
                </a:prstClr>
              </a:solidFill>
              <a:latin typeface="IBM Plex Sans" panose="020B0503050203000203" pitchFamily="34" charset="0"/>
            </a:endParaRPr>
          </a:p>
          <a:p>
            <a:pPr>
              <a:buFont typeface="Arial" panose="020B0604020202020204" pitchFamily="34" charset="0"/>
              <a:buChar char="•"/>
            </a:pPr>
            <a:r>
              <a:rPr lang="en-US" sz="1400" dirty="0">
                <a:solidFill>
                  <a:prstClr val="white">
                    <a:lumMod val="85000"/>
                  </a:prstClr>
                </a:solidFill>
                <a:latin typeface="IBM Plex Sans" panose="020B0503050203000203" pitchFamily="34" charset="0"/>
              </a:rPr>
              <a:t>CFB (Cipher Feedback Mode) and OFB (Output Feedback Mode): These turn a block cipher into a stream cipher, allowing it to encrypt data of any size without needing padding.</a:t>
            </a:r>
          </a:p>
          <a:p>
            <a:pPr>
              <a:buFont typeface="Arial" panose="020B0604020202020204" pitchFamily="34" charset="0"/>
              <a:buChar char="•"/>
            </a:pPr>
            <a:endParaRPr lang="en-US" sz="14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3773645" y="457200"/>
            <a:ext cx="4589846"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Symmetric Encryption</a:t>
            </a:r>
          </a:p>
        </p:txBody>
      </p:sp>
      <p:grpSp>
        <p:nvGrpSpPr>
          <p:cNvPr id="12" name="Group 11">
            <a:extLst>
              <a:ext uri="{FF2B5EF4-FFF2-40B4-BE49-F238E27FC236}">
                <a16:creationId xmlns:a16="http://schemas.microsoft.com/office/drawing/2014/main" id="{E47E186A-009D-0A39-F8FF-8F345725D8C8}"/>
              </a:ext>
            </a:extLst>
          </p:cNvPr>
          <p:cNvGrpSpPr/>
          <p:nvPr/>
        </p:nvGrpSpPr>
        <p:grpSpPr>
          <a:xfrm>
            <a:off x="2245328" y="3769093"/>
            <a:ext cx="7434712" cy="2815396"/>
            <a:chOff x="2830544" y="3723373"/>
            <a:chExt cx="7434712" cy="2815396"/>
          </a:xfrm>
        </p:grpSpPr>
        <p:pic>
          <p:nvPicPr>
            <p:cNvPr id="9" name="Picture 8">
              <a:extLst>
                <a:ext uri="{FF2B5EF4-FFF2-40B4-BE49-F238E27FC236}">
                  <a16:creationId xmlns:a16="http://schemas.microsoft.com/office/drawing/2014/main" id="{DC0AEFFB-8DF3-1A1D-A46C-19BB46570B35}"/>
                </a:ext>
              </a:extLst>
            </p:cNvPr>
            <p:cNvPicPr>
              <a:picLocks noChangeAspect="1"/>
            </p:cNvPicPr>
            <p:nvPr/>
          </p:nvPicPr>
          <p:blipFill>
            <a:blip r:embed="rId3"/>
            <a:stretch>
              <a:fillRect/>
            </a:stretch>
          </p:blipFill>
          <p:spPr>
            <a:xfrm>
              <a:off x="7699472" y="3723373"/>
              <a:ext cx="2565784" cy="2815396"/>
            </a:xfrm>
            <a:prstGeom prst="rect">
              <a:avLst/>
            </a:prstGeom>
          </p:spPr>
        </p:pic>
        <p:pic>
          <p:nvPicPr>
            <p:cNvPr id="11" name="Picture 10">
              <a:extLst>
                <a:ext uri="{FF2B5EF4-FFF2-40B4-BE49-F238E27FC236}">
                  <a16:creationId xmlns:a16="http://schemas.microsoft.com/office/drawing/2014/main" id="{29052682-091B-C95F-92DB-9A2924A37EE8}"/>
                </a:ext>
              </a:extLst>
            </p:cNvPr>
            <p:cNvPicPr>
              <a:picLocks noChangeAspect="1"/>
            </p:cNvPicPr>
            <p:nvPr/>
          </p:nvPicPr>
          <p:blipFill>
            <a:blip r:embed="rId4"/>
            <a:stretch>
              <a:fillRect/>
            </a:stretch>
          </p:blipFill>
          <p:spPr>
            <a:xfrm>
              <a:off x="2830544" y="3723373"/>
              <a:ext cx="4865656" cy="2815395"/>
            </a:xfrm>
            <a:prstGeom prst="rect">
              <a:avLst/>
            </a:prstGeom>
          </p:spPr>
        </p:pic>
      </p:grpSp>
    </p:spTree>
    <p:extLst>
      <p:ext uri="{BB962C8B-B14F-4D97-AF65-F5344CB8AC3E}">
        <p14:creationId xmlns:p14="http://schemas.microsoft.com/office/powerpoint/2010/main" val="1862975867"/>
      </p:ext>
    </p:extLst>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F674D02-BF9E-2652-7117-E15C22597484}"/>
              </a:ext>
            </a:extLst>
          </p:cNvPr>
          <p:cNvSpPr txBox="1"/>
          <p:nvPr/>
        </p:nvSpPr>
        <p:spPr>
          <a:xfrm>
            <a:off x="838200" y="1641752"/>
            <a:ext cx="4391024" cy="1323439"/>
          </a:xfrm>
          <a:prstGeom prst="rect">
            <a:avLst/>
          </a:prstGeom>
        </p:spPr>
        <p:txBody>
          <a:bodyPr vert="horz" lIns="91440" tIns="45720" rIns="91440" bIns="45720" rtlCol="0" anchor="t">
            <a:normAutofit/>
          </a:bodyPr>
          <a:lstStyle/>
          <a:p>
            <a:pPr marL="0" marR="0" lvl="0" indent="0" fontAlgn="auto">
              <a:lnSpc>
                <a:spcPct val="90000"/>
              </a:lnSpc>
              <a:spcBef>
                <a:spcPct val="0"/>
              </a:spcBef>
              <a:spcAft>
                <a:spcPts val="600"/>
              </a:spcAft>
              <a:buClrTx/>
              <a:buSzTx/>
              <a:tabLst/>
              <a:defRPr/>
            </a:pPr>
            <a:r>
              <a:rPr kumimoji="0" lang="en-US" sz="4000" b="0" i="0" u="none" strike="noStrike" kern="1200" cap="none" spc="0" normalizeH="0" baseline="0" noProof="0">
                <a:ln>
                  <a:noFill/>
                </a:ln>
                <a:solidFill>
                  <a:schemeClr val="bg1"/>
                </a:solidFill>
                <a:effectLst/>
                <a:uLnTx/>
                <a:uFillTx/>
                <a:latin typeface="+mj-lt"/>
                <a:ea typeface="+mj-ea"/>
                <a:cs typeface="+mj-cs"/>
              </a:rPr>
              <a:t>Asymmetric Encryption</a:t>
            </a:r>
          </a:p>
        </p:txBody>
      </p:sp>
      <p:sp>
        <p:nvSpPr>
          <p:cNvPr id="31" name="TextBox 30">
            <a:extLst>
              <a:ext uri="{FF2B5EF4-FFF2-40B4-BE49-F238E27FC236}">
                <a16:creationId xmlns:a16="http://schemas.microsoft.com/office/drawing/2014/main" id="{7F743BDE-015D-A6A7-C626-29F1B9659597}"/>
              </a:ext>
            </a:extLst>
          </p:cNvPr>
          <p:cNvSpPr txBox="1"/>
          <p:nvPr/>
        </p:nvSpPr>
        <p:spPr>
          <a:xfrm>
            <a:off x="838200" y="3146400"/>
            <a:ext cx="4391024" cy="2454300"/>
          </a:xfrm>
          <a:prstGeom prst="rect">
            <a:avLst/>
          </a:prstGeom>
        </p:spPr>
        <p:txBody>
          <a:bodyPr vert="horz" lIns="91440" tIns="45720" rIns="91440" bIns="45720" rtlCol="0">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b="1" u="sng">
                <a:solidFill>
                  <a:schemeClr val="bg1">
                    <a:alpha val="80000"/>
                  </a:schemeClr>
                </a:solidFill>
              </a:rPr>
              <a:t>What is asymmetric encryption?</a:t>
            </a:r>
            <a:endParaRPr lang="en-US" sz="1100">
              <a:solidFill>
                <a:schemeClr val="bg1">
                  <a:alpha val="80000"/>
                </a:schemeClr>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0" i="0" u="none" strike="noStrike" cap="none" spc="0" normalizeH="0" baseline="0" noProof="0">
                <a:ln>
                  <a:noFill/>
                </a:ln>
                <a:solidFill>
                  <a:schemeClr val="bg1">
                    <a:alpha val="80000"/>
                  </a:schemeClr>
                </a:solidFill>
                <a:effectLst/>
                <a:uLnTx/>
                <a:uFillTx/>
              </a:rPr>
              <a:t>As the name implies, asymmetric encryption is different on each side; the sender and the recipient use two different keys.</a:t>
            </a:r>
            <a:endParaRPr lang="en-US" sz="1100">
              <a:solidFill>
                <a:schemeClr val="bg1">
                  <a:alpha val="80000"/>
                </a:schemeClr>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1" i="0" u="none" strike="noStrike" cap="none" spc="0" normalizeH="0" baseline="0" noProof="0">
                <a:ln>
                  <a:noFill/>
                </a:ln>
                <a:solidFill>
                  <a:schemeClr val="bg1">
                    <a:alpha val="80000"/>
                  </a:schemeClr>
                </a:solidFill>
                <a:effectLst/>
                <a:uLnTx/>
                <a:uFillTx/>
              </a:rPr>
              <a:t>Asymmetric</a:t>
            </a:r>
            <a:r>
              <a:rPr kumimoji="0" lang="en-US" sz="1100" b="0" i="0" u="none" strike="noStrike" cap="none" spc="0" normalizeH="0" baseline="0" noProof="0">
                <a:ln>
                  <a:noFill/>
                </a:ln>
                <a:solidFill>
                  <a:schemeClr val="bg1">
                    <a:alpha val="80000"/>
                  </a:schemeClr>
                </a:solidFill>
                <a:effectLst/>
                <a:uLnTx/>
                <a:uFillTx/>
              </a:rPr>
              <a:t> </a:t>
            </a:r>
            <a:r>
              <a:rPr kumimoji="0" lang="en-US" sz="1100" b="1" i="0" u="none" strike="noStrike" cap="none" spc="0" normalizeH="0" baseline="0" noProof="0">
                <a:ln>
                  <a:noFill/>
                </a:ln>
                <a:solidFill>
                  <a:schemeClr val="bg1">
                    <a:alpha val="80000"/>
                  </a:schemeClr>
                </a:solidFill>
                <a:effectLst/>
                <a:uLnTx/>
                <a:uFillTx/>
              </a:rPr>
              <a:t>encryption</a:t>
            </a:r>
            <a:r>
              <a:rPr kumimoji="0" lang="en-US" sz="1100" b="0" i="0" u="none" strike="noStrike" cap="none" spc="0" normalizeH="0" baseline="0" noProof="0">
                <a:ln>
                  <a:noFill/>
                </a:ln>
                <a:solidFill>
                  <a:schemeClr val="bg1">
                    <a:alpha val="80000"/>
                  </a:schemeClr>
                </a:solidFill>
                <a:effectLst/>
                <a:uLnTx/>
                <a:uFillTx/>
              </a:rPr>
              <a:t>, also known as public key encryption, uses a </a:t>
            </a:r>
            <a:r>
              <a:rPr kumimoji="0" lang="en-US" sz="1100" b="1" i="0" u="none" strike="noStrike" cap="none" spc="0" normalizeH="0" baseline="0" noProof="0">
                <a:ln>
                  <a:noFill/>
                </a:ln>
                <a:solidFill>
                  <a:schemeClr val="bg1">
                    <a:alpha val="80000"/>
                  </a:schemeClr>
                </a:solidFill>
                <a:effectLst/>
                <a:uLnTx/>
                <a:uFillTx/>
              </a:rPr>
              <a:t>public key-private key pairing</a:t>
            </a:r>
            <a:r>
              <a:rPr kumimoji="0" lang="en-US" sz="1100" b="0" i="0" u="none" strike="noStrike" cap="none" spc="0" normalizeH="0" baseline="0" noProof="0">
                <a:ln>
                  <a:noFill/>
                </a:ln>
                <a:solidFill>
                  <a:schemeClr val="bg1">
                    <a:alpha val="80000"/>
                  </a:schemeClr>
                </a:solidFill>
                <a:effectLst/>
                <a:uLnTx/>
                <a:uFillTx/>
              </a:rPr>
              <a:t>: data encrypted with the public key can </a:t>
            </a:r>
            <a:r>
              <a:rPr kumimoji="0" lang="en-US" sz="1100" b="1" i="0" u="none" strike="noStrike" cap="none" spc="0" normalizeH="0" baseline="0" noProof="0">
                <a:ln>
                  <a:noFill/>
                </a:ln>
                <a:solidFill>
                  <a:schemeClr val="bg1">
                    <a:alpha val="80000"/>
                  </a:schemeClr>
                </a:solidFill>
                <a:effectLst/>
                <a:uLnTx/>
                <a:uFillTx/>
              </a:rPr>
              <a:t>only</a:t>
            </a:r>
            <a:r>
              <a:rPr kumimoji="0" lang="en-US" sz="1100" b="0" i="0" u="none" strike="noStrike" cap="none" spc="0" normalizeH="0" baseline="0" noProof="0">
                <a:ln>
                  <a:noFill/>
                </a:ln>
                <a:solidFill>
                  <a:schemeClr val="bg1">
                    <a:alpha val="80000"/>
                  </a:schemeClr>
                </a:solidFill>
                <a:effectLst/>
                <a:uLnTx/>
                <a:uFillTx/>
              </a:rPr>
              <a:t> be decrypted with the private key.</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100" b="0" i="0" u="none" strike="noStrike" cap="none" spc="0" normalizeH="0" baseline="0" noProof="0">
              <a:ln>
                <a:noFill/>
              </a:ln>
              <a:solidFill>
                <a:schemeClr val="bg1">
                  <a:alpha val="80000"/>
                </a:schemeClr>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0" i="0" u="none" strike="noStrike" cap="none" spc="0" normalizeH="0" baseline="0" noProof="0">
                <a:ln>
                  <a:noFill/>
                </a:ln>
                <a:solidFill>
                  <a:schemeClr val="bg1">
                    <a:alpha val="80000"/>
                  </a:schemeClr>
                </a:solidFill>
                <a:effectLst/>
                <a:uLnTx/>
                <a:uFillTx/>
              </a:rPr>
              <a:t>TLS (or SSL), the protocol that makes HTTPS possible, relies partially on asymmetric encryption. A client will obtain a website's public key from that website's TLS certificate (or SSL certificate) and use that to initiate secure communication. The website keeps the private key secret.</a:t>
            </a:r>
          </a:p>
        </p:txBody>
      </p:sp>
      <p:grpSp>
        <p:nvGrpSpPr>
          <p:cNvPr id="38" name="Group 37">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39" name="Group 38">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43" name="Freeform: Shape 42">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40" name="Group 39">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41" name="Freeform: Shape 40">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1">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3" name="Picture 2">
            <a:extLst>
              <a:ext uri="{FF2B5EF4-FFF2-40B4-BE49-F238E27FC236}">
                <a16:creationId xmlns:a16="http://schemas.microsoft.com/office/drawing/2014/main" id="{4CE0802F-F61B-EBC3-FA33-0C3BBDA2420A}"/>
              </a:ext>
            </a:extLst>
          </p:cNvPr>
          <p:cNvPicPr>
            <a:picLocks noChangeAspect="1"/>
          </p:cNvPicPr>
          <p:nvPr/>
        </p:nvPicPr>
        <p:blipFill>
          <a:blip r:embed="rId3"/>
          <a:stretch>
            <a:fillRect/>
          </a:stretch>
        </p:blipFill>
        <p:spPr>
          <a:xfrm>
            <a:off x="6541932" y="1637310"/>
            <a:ext cx="4369112" cy="2490393"/>
          </a:xfrm>
          <a:prstGeom prst="rect">
            <a:avLst/>
          </a:prstGeom>
        </p:spPr>
      </p:pic>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1786672140"/>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9CE0A68D-28EF-49D9-B84B-5DAB38714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F674D02-BF9E-2652-7117-E15C22597484}"/>
              </a:ext>
            </a:extLst>
          </p:cNvPr>
          <p:cNvSpPr txBox="1"/>
          <p:nvPr/>
        </p:nvSpPr>
        <p:spPr>
          <a:xfrm>
            <a:off x="1309862" y="4465674"/>
            <a:ext cx="4786138" cy="1663995"/>
          </a:xfrm>
          <a:prstGeom prst="rect">
            <a:avLst/>
          </a:prstGeom>
        </p:spPr>
        <p:txBody>
          <a:bodyPr vert="horz" lIns="91440" tIns="45720" rIns="91440" bIns="45720" rtlCol="0" anchor="t">
            <a:normAutofit/>
          </a:bodyPr>
          <a:lstStyle/>
          <a:p>
            <a:pPr marL="0" marR="0" lvl="0" indent="0" algn="ctr" fontAlgn="auto">
              <a:lnSpc>
                <a:spcPct val="90000"/>
              </a:lnSpc>
              <a:spcBef>
                <a:spcPct val="0"/>
              </a:spcBef>
              <a:spcAft>
                <a:spcPts val="600"/>
              </a:spcAft>
              <a:buClrTx/>
              <a:buSzTx/>
              <a:tabLst/>
              <a:defRPr/>
            </a:pPr>
            <a:r>
              <a:rPr kumimoji="0" lang="en-US" sz="3200" b="0" i="0" u="none" strike="noStrike" kern="1200" cap="none" spc="0" normalizeH="0" baseline="0" noProof="0">
                <a:ln>
                  <a:noFill/>
                </a:ln>
                <a:solidFill>
                  <a:schemeClr val="bg1">
                    <a:alpha val="60000"/>
                  </a:schemeClr>
                </a:solidFill>
                <a:effectLst/>
                <a:uLnTx/>
                <a:uFillTx/>
                <a:latin typeface="+mj-lt"/>
                <a:ea typeface="+mj-ea"/>
                <a:cs typeface="+mj-cs"/>
              </a:rPr>
              <a:t>Asymmetric Encryption</a:t>
            </a:r>
          </a:p>
        </p:txBody>
      </p:sp>
      <p:pic>
        <p:nvPicPr>
          <p:cNvPr id="5" name="Picture 4">
            <a:extLst>
              <a:ext uri="{FF2B5EF4-FFF2-40B4-BE49-F238E27FC236}">
                <a16:creationId xmlns:a16="http://schemas.microsoft.com/office/drawing/2014/main" id="{D311D312-F66D-078B-049F-D2B335F87DD6}"/>
              </a:ext>
            </a:extLst>
          </p:cNvPr>
          <p:cNvPicPr>
            <a:picLocks noChangeAspect="1"/>
          </p:cNvPicPr>
          <p:nvPr/>
        </p:nvPicPr>
        <p:blipFill>
          <a:blip r:embed="rId2"/>
          <a:stretch>
            <a:fillRect/>
          </a:stretch>
        </p:blipFill>
        <p:spPr>
          <a:xfrm>
            <a:off x="1320209" y="2876149"/>
            <a:ext cx="4775791" cy="1301403"/>
          </a:xfrm>
          <a:prstGeom prst="rect">
            <a:avLst/>
          </a:prstGeom>
        </p:spPr>
      </p:pic>
      <p:sp>
        <p:nvSpPr>
          <p:cNvPr id="38" name="Rectangle 37">
            <a:extLst>
              <a:ext uri="{FF2B5EF4-FFF2-40B4-BE49-F238E27FC236}">
                <a16:creationId xmlns:a16="http://schemas.microsoft.com/office/drawing/2014/main" id="{1FA0C3DC-24DE-44E3-9D41-CAA5F3B20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16208" y="0"/>
            <a:ext cx="4775791" cy="68579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7F743BDE-015D-A6A7-C626-29F1B9659597}"/>
              </a:ext>
            </a:extLst>
          </p:cNvPr>
          <p:cNvSpPr txBox="1"/>
          <p:nvPr/>
        </p:nvSpPr>
        <p:spPr>
          <a:xfrm>
            <a:off x="8238459" y="818707"/>
            <a:ext cx="3131288" cy="5310963"/>
          </a:xfrm>
          <a:prstGeom prst="rect">
            <a:avLst/>
          </a:prstGeom>
        </p:spPr>
        <p:txBody>
          <a:bodyPr vert="horz" lIns="91440" tIns="45720" rIns="91440" bIns="45720" rtlCol="0" anchor="ctr">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2000" b="1" i="0" u="sng" strike="noStrike" cap="none" spc="0" normalizeH="0" baseline="0" noProof="0">
                <a:ln>
                  <a:noFill/>
                </a:ln>
                <a:solidFill>
                  <a:schemeClr val="bg1"/>
                </a:solidFill>
                <a:effectLst/>
                <a:uLnTx/>
                <a:uFillTx/>
              </a:rPr>
              <a:t>How does a cryptographic key work?</a:t>
            </a:r>
            <a:endParaRPr kumimoji="0" lang="en-US" sz="20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2000" b="0" i="0" u="none" strike="noStrike" cap="none" spc="0" normalizeH="0" baseline="0" noProof="0">
                <a:ln>
                  <a:noFill/>
                </a:ln>
                <a:solidFill>
                  <a:schemeClr val="bg1"/>
                </a:solidFill>
                <a:effectLst/>
                <a:uLnTx/>
                <a:uFillTx/>
              </a:rPr>
              <a:t>A key is a string of data that, when used in conjunction with a cryptographic algorithm, encrypts or decrypts messages. Data encrypted with the key will look like a random series of characters, but anyone with the right key can put it back into plaintext form. (A key can also be used to digitally sign data, not just for encryption.)</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2000" b="0" i="0" u="none" strike="noStrike" cap="none" spc="0" normalizeH="0" baseline="0" noProof="0">
              <a:ln>
                <a:noFill/>
              </a:ln>
              <a:solidFill>
                <a:schemeClr val="bg1"/>
              </a:solidFill>
              <a:effectLst/>
              <a:uLnTx/>
              <a:uFillTx/>
            </a:endParaRPr>
          </a:p>
        </p:txBody>
      </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1521557286"/>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9CE0A68D-28EF-49D9-B84B-5DAB38714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F674D02-BF9E-2652-7117-E15C22597484}"/>
              </a:ext>
            </a:extLst>
          </p:cNvPr>
          <p:cNvSpPr txBox="1"/>
          <p:nvPr/>
        </p:nvSpPr>
        <p:spPr>
          <a:xfrm>
            <a:off x="1309862" y="4465674"/>
            <a:ext cx="4786138" cy="1663995"/>
          </a:xfrm>
          <a:prstGeom prst="rect">
            <a:avLst/>
          </a:prstGeom>
        </p:spPr>
        <p:txBody>
          <a:bodyPr vert="horz" lIns="91440" tIns="45720" rIns="91440" bIns="45720" rtlCol="0" anchor="t">
            <a:normAutofit/>
          </a:bodyPr>
          <a:lstStyle/>
          <a:p>
            <a:pPr marL="0" marR="0" lvl="0" indent="0" algn="ctr" fontAlgn="auto">
              <a:lnSpc>
                <a:spcPct val="90000"/>
              </a:lnSpc>
              <a:spcBef>
                <a:spcPct val="0"/>
              </a:spcBef>
              <a:spcAft>
                <a:spcPts val="600"/>
              </a:spcAft>
              <a:buClrTx/>
              <a:buSzTx/>
              <a:tabLst/>
              <a:defRPr/>
            </a:pPr>
            <a:r>
              <a:rPr kumimoji="0" lang="en-US" sz="3200" b="0" i="0" u="none" strike="noStrike" kern="1200" cap="none" spc="0" normalizeH="0" baseline="0" noProof="0">
                <a:ln>
                  <a:noFill/>
                </a:ln>
                <a:solidFill>
                  <a:schemeClr val="bg1">
                    <a:alpha val="60000"/>
                  </a:schemeClr>
                </a:solidFill>
                <a:effectLst/>
                <a:uLnTx/>
                <a:uFillTx/>
                <a:latin typeface="+mj-lt"/>
                <a:ea typeface="+mj-ea"/>
                <a:cs typeface="+mj-cs"/>
              </a:rPr>
              <a:t>Asymmetric Encryption</a:t>
            </a:r>
          </a:p>
        </p:txBody>
      </p:sp>
      <p:pic>
        <p:nvPicPr>
          <p:cNvPr id="3" name="Picture 2">
            <a:extLst>
              <a:ext uri="{FF2B5EF4-FFF2-40B4-BE49-F238E27FC236}">
                <a16:creationId xmlns:a16="http://schemas.microsoft.com/office/drawing/2014/main" id="{FF9E6A7F-940F-E576-1087-DDF9343632AB}"/>
              </a:ext>
            </a:extLst>
          </p:cNvPr>
          <p:cNvPicPr>
            <a:picLocks noChangeAspect="1"/>
          </p:cNvPicPr>
          <p:nvPr/>
        </p:nvPicPr>
        <p:blipFill>
          <a:blip r:embed="rId2"/>
          <a:stretch>
            <a:fillRect/>
          </a:stretch>
        </p:blipFill>
        <p:spPr>
          <a:xfrm>
            <a:off x="1483703" y="818707"/>
            <a:ext cx="4448803" cy="3358846"/>
          </a:xfrm>
          <a:prstGeom prst="rect">
            <a:avLst/>
          </a:prstGeom>
        </p:spPr>
      </p:pic>
      <p:sp>
        <p:nvSpPr>
          <p:cNvPr id="38" name="Rectangle 37">
            <a:extLst>
              <a:ext uri="{FF2B5EF4-FFF2-40B4-BE49-F238E27FC236}">
                <a16:creationId xmlns:a16="http://schemas.microsoft.com/office/drawing/2014/main" id="{1FA0C3DC-24DE-44E3-9D41-CAA5F3B20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16208" y="0"/>
            <a:ext cx="4775791" cy="68579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7F743BDE-015D-A6A7-C626-29F1B9659597}"/>
              </a:ext>
            </a:extLst>
          </p:cNvPr>
          <p:cNvSpPr txBox="1"/>
          <p:nvPr/>
        </p:nvSpPr>
        <p:spPr>
          <a:xfrm>
            <a:off x="8238459" y="818707"/>
            <a:ext cx="3131288" cy="5310963"/>
          </a:xfrm>
          <a:prstGeom prst="rect">
            <a:avLst/>
          </a:prstGeom>
        </p:spPr>
        <p:txBody>
          <a:bodyPr vert="horz" lIns="91440" tIns="45720" rIns="91440" bIns="45720" rtlCol="0" anchor="ctr">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400" b="0" i="0" u="none" strike="noStrike" cap="none" spc="0" normalizeH="0" baseline="0" noProof="0">
                <a:ln>
                  <a:noFill/>
                </a:ln>
                <a:solidFill>
                  <a:schemeClr val="bg1"/>
                </a:solidFill>
                <a:effectLst/>
                <a:uLnTx/>
                <a:uFillTx/>
              </a:rPr>
              <a:t>Asymmetric cryptography can also be applied to systems in which many users might need to encrypt and decrypt messages, including the following:</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4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400" b="1" i="0" u="none" strike="noStrike" cap="none" spc="0" normalizeH="0" baseline="0" noProof="0">
                <a:ln>
                  <a:noFill/>
                </a:ln>
                <a:solidFill>
                  <a:schemeClr val="bg1"/>
                </a:solidFill>
                <a:effectLst/>
                <a:uLnTx/>
                <a:uFillTx/>
              </a:rPr>
              <a:t>Encrypted email</a:t>
            </a:r>
            <a:r>
              <a:rPr kumimoji="0" lang="en-US" sz="1400" b="0" i="0" u="none" strike="noStrike" cap="none" spc="0" normalizeH="0" baseline="0" noProof="0">
                <a:ln>
                  <a:noFill/>
                </a:ln>
                <a:solidFill>
                  <a:schemeClr val="bg1"/>
                </a:solidFill>
                <a:effectLst/>
                <a:uLnTx/>
                <a:uFillTx/>
              </a:rPr>
              <a:t> - A public key can encrypt an email message, and a private key can decrypt it.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4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400" b="1" i="0" u="none" strike="noStrike" cap="none" spc="0" normalizeH="0" baseline="0" noProof="0">
                <a:ln>
                  <a:noFill/>
                </a:ln>
                <a:solidFill>
                  <a:schemeClr val="bg1"/>
                </a:solidFill>
                <a:effectLst/>
                <a:uLnTx/>
                <a:uFillTx/>
              </a:rPr>
              <a:t>SSL/TLS</a:t>
            </a:r>
            <a:r>
              <a:rPr kumimoji="0" lang="en-US" sz="1400" b="0" i="0" u="none" strike="noStrike" cap="none" spc="0" normalizeH="0" baseline="0" noProof="0">
                <a:ln>
                  <a:noFill/>
                </a:ln>
                <a:solidFill>
                  <a:schemeClr val="bg1"/>
                </a:solidFill>
                <a:effectLst/>
                <a:uLnTx/>
                <a:uFillTx/>
              </a:rPr>
              <a:t> - Establishing encrypted links between websites and browsers also uses asymmetric encryption.</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4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400" b="1" i="0" u="none" strike="noStrike" cap="none" spc="0" normalizeH="0" baseline="0" noProof="0">
                <a:ln>
                  <a:noFill/>
                </a:ln>
                <a:solidFill>
                  <a:schemeClr val="bg1"/>
                </a:solidFill>
                <a:effectLst/>
                <a:uLnTx/>
                <a:uFillTx/>
              </a:rPr>
              <a:t>Cryptocurrencies</a:t>
            </a:r>
            <a:r>
              <a:rPr kumimoji="0" lang="en-US" sz="1400" b="0" i="0" u="none" strike="noStrike" cap="none" spc="0" normalizeH="0" baseline="0" noProof="0">
                <a:ln>
                  <a:noFill/>
                </a:ln>
                <a:solidFill>
                  <a:schemeClr val="bg1"/>
                </a:solidFill>
                <a:effectLst/>
                <a:uLnTx/>
                <a:uFillTx/>
              </a:rPr>
              <a:t> - Bitcoin and other cryptocurrencies rely on asymmetric cryptography. Users have public keys that everyone can see and private keys that are kept secret. Bitcoin uses a cryptographic algorithm to ensure only legitimate owners can spend the funds.</a:t>
            </a:r>
          </a:p>
        </p:txBody>
      </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2917199390"/>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E792593F-7429-4C26-9205-C73F129B8E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6E74C48-98DA-96A0-432E-0492450CC5F9}"/>
              </a:ext>
            </a:extLst>
          </p:cNvPr>
          <p:cNvPicPr>
            <a:picLocks noChangeAspect="1"/>
          </p:cNvPicPr>
          <p:nvPr/>
        </p:nvPicPr>
        <p:blipFill>
          <a:blip r:embed="rId2"/>
          <a:stretch>
            <a:fillRect/>
          </a:stretch>
        </p:blipFill>
        <p:spPr>
          <a:xfrm>
            <a:off x="1073887" y="1185690"/>
            <a:ext cx="3948223" cy="4486617"/>
          </a:xfrm>
          <a:prstGeom prst="rect">
            <a:avLst/>
          </a:prstGeom>
        </p:spPr>
      </p:pic>
      <p:sp>
        <p:nvSpPr>
          <p:cNvPr id="41" name="Rectangle 40">
            <a:extLst>
              <a:ext uri="{FF2B5EF4-FFF2-40B4-BE49-F238E27FC236}">
                <a16:creationId xmlns:a16="http://schemas.microsoft.com/office/drawing/2014/main" id="{6F4FEC82-D430-4945-8AA9-240D0EF9DD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1"/>
            <a:ext cx="6095999" cy="68579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F674D02-BF9E-2652-7117-E15C22597484}"/>
              </a:ext>
            </a:extLst>
          </p:cNvPr>
          <p:cNvSpPr txBox="1"/>
          <p:nvPr/>
        </p:nvSpPr>
        <p:spPr>
          <a:xfrm>
            <a:off x="7142158" y="878542"/>
            <a:ext cx="4003680" cy="982620"/>
          </a:xfrm>
          <a:prstGeom prst="rect">
            <a:avLst/>
          </a:prstGeom>
        </p:spPr>
        <p:txBody>
          <a:bodyPr vert="horz" lIns="91440" tIns="45720" rIns="91440" bIns="45720" rtlCol="0" anchor="b">
            <a:normAutofit/>
          </a:bodyPr>
          <a:lstStyle/>
          <a:p>
            <a:pPr marL="0" marR="0" lvl="0" indent="0" algn="ctr" fontAlgn="auto">
              <a:lnSpc>
                <a:spcPct val="90000"/>
              </a:lnSpc>
              <a:spcBef>
                <a:spcPct val="0"/>
              </a:spcBef>
              <a:spcAft>
                <a:spcPts val="600"/>
              </a:spcAft>
              <a:buClrTx/>
              <a:buSzTx/>
              <a:tabLst/>
              <a:defRPr/>
            </a:pPr>
            <a:r>
              <a:rPr kumimoji="0" lang="en-US" sz="1600" b="0" i="0" u="none" strike="noStrike" kern="1200" cap="none" spc="0" normalizeH="0" baseline="0" noProof="0">
                <a:ln>
                  <a:noFill/>
                </a:ln>
                <a:solidFill>
                  <a:schemeClr val="bg1">
                    <a:alpha val="50000"/>
                  </a:schemeClr>
                </a:solidFill>
                <a:effectLst/>
                <a:uLnTx/>
                <a:uFillTx/>
                <a:latin typeface="+mj-lt"/>
                <a:ea typeface="+mj-ea"/>
                <a:cs typeface="+mj-cs"/>
              </a:rPr>
              <a:t>Asymmetric Encryption</a:t>
            </a:r>
          </a:p>
        </p:txBody>
      </p:sp>
      <p:sp>
        <p:nvSpPr>
          <p:cNvPr id="31" name="TextBox 30">
            <a:extLst>
              <a:ext uri="{FF2B5EF4-FFF2-40B4-BE49-F238E27FC236}">
                <a16:creationId xmlns:a16="http://schemas.microsoft.com/office/drawing/2014/main" id="{7F743BDE-015D-A6A7-C626-29F1B9659597}"/>
              </a:ext>
            </a:extLst>
          </p:cNvPr>
          <p:cNvSpPr txBox="1"/>
          <p:nvPr/>
        </p:nvSpPr>
        <p:spPr>
          <a:xfrm>
            <a:off x="7142158" y="2132123"/>
            <a:ext cx="4003680" cy="3696867"/>
          </a:xfrm>
          <a:prstGeom prst="rect">
            <a:avLst/>
          </a:prstGeom>
        </p:spPr>
        <p:txBody>
          <a:bodyPr vert="horz" lIns="91440" tIns="45720" rIns="91440" bIns="45720" rtlCol="0" anchor="t">
            <a:normAutofit/>
          </a:bodyPr>
          <a:lstStyle/>
          <a:p>
            <a:pPr marL="0" marR="0" lvl="0" indent="-228600" algn="ctr" fontAlgn="auto">
              <a:lnSpc>
                <a:spcPct val="90000"/>
              </a:lnSpc>
              <a:spcBef>
                <a:spcPts val="0"/>
              </a:spcBef>
              <a:spcAft>
                <a:spcPts val="600"/>
              </a:spcAft>
              <a:buClrTx/>
              <a:buSzTx/>
              <a:buFont typeface="Arial" panose="020B0604020202020204" pitchFamily="34" charset="0"/>
              <a:buChar char="•"/>
              <a:tabLst/>
              <a:defRPr/>
            </a:pPr>
            <a:r>
              <a:rPr kumimoji="0" lang="en-US" sz="1600" b="1" i="0" u="none" strike="noStrike" cap="none" spc="0" normalizeH="0" baseline="0" noProof="0">
                <a:ln>
                  <a:noFill/>
                </a:ln>
                <a:solidFill>
                  <a:schemeClr val="bg1"/>
                </a:solidFill>
                <a:effectLst/>
                <a:uLnTx/>
                <a:uFillTx/>
              </a:rPr>
              <a:t>RSA (Rivest-Shamir-Adleman)</a:t>
            </a:r>
          </a:p>
          <a:p>
            <a:pPr marL="0" marR="0" lvl="0" indent="-228600" algn="ctr" fontAlgn="auto">
              <a:lnSpc>
                <a:spcPct val="90000"/>
              </a:lnSpc>
              <a:spcBef>
                <a:spcPts val="0"/>
              </a:spcBef>
              <a:spcAft>
                <a:spcPts val="600"/>
              </a:spcAft>
              <a:buClrTx/>
              <a:buSzTx/>
              <a:buFont typeface="Arial" panose="020B0604020202020204" pitchFamily="34" charset="0"/>
              <a:buChar char="•"/>
              <a:tabLst/>
              <a:defRPr/>
            </a:pPr>
            <a:endParaRPr kumimoji="0" lang="en-US" sz="1600" b="1" i="0" u="none" strike="noStrike" cap="none" spc="0" normalizeH="0" baseline="0" noProof="0">
              <a:ln>
                <a:noFill/>
              </a:ln>
              <a:solidFill>
                <a:schemeClr val="bg1"/>
              </a:solidFill>
              <a:effectLst/>
              <a:uLnTx/>
              <a:uFillTx/>
            </a:endParaRPr>
          </a:p>
          <a:p>
            <a:pPr marL="0" marR="0" lvl="0" indent="-228600" algn="ctr" fontAlgn="auto">
              <a:lnSpc>
                <a:spcPct val="90000"/>
              </a:lnSpc>
              <a:spcBef>
                <a:spcPts val="0"/>
              </a:spcBef>
              <a:spcAft>
                <a:spcPts val="600"/>
              </a:spcAft>
              <a:buClrTx/>
              <a:buSzTx/>
              <a:buFont typeface="Arial" panose="020B0604020202020204" pitchFamily="34" charset="0"/>
              <a:buChar char="•"/>
              <a:tabLst/>
              <a:defRPr/>
            </a:pPr>
            <a:r>
              <a:rPr kumimoji="0" lang="en-US" sz="1600" b="0" i="0" u="none" strike="noStrike" cap="none" spc="0" normalizeH="0" baseline="0" noProof="0">
                <a:ln>
                  <a:noFill/>
                </a:ln>
                <a:solidFill>
                  <a:schemeClr val="bg1"/>
                </a:solidFill>
                <a:effectLst/>
                <a:uLnTx/>
                <a:uFillTx/>
              </a:rPr>
              <a:t>One of the earliest public-key systems and still widely used today.</a:t>
            </a:r>
          </a:p>
          <a:p>
            <a:pPr marL="0" marR="0" lvl="0" indent="-228600" algn="ctr" fontAlgn="auto">
              <a:lnSpc>
                <a:spcPct val="90000"/>
              </a:lnSpc>
              <a:spcBef>
                <a:spcPts val="0"/>
              </a:spcBef>
              <a:spcAft>
                <a:spcPts val="600"/>
              </a:spcAft>
              <a:buClrTx/>
              <a:buSzTx/>
              <a:buFont typeface="Arial" panose="020B0604020202020204" pitchFamily="34" charset="0"/>
              <a:buChar char="•"/>
              <a:tabLst/>
              <a:defRPr/>
            </a:pPr>
            <a:endParaRPr lang="en-US" sz="1600">
              <a:solidFill>
                <a:schemeClr val="bg1"/>
              </a:solidFill>
            </a:endParaRPr>
          </a:p>
          <a:p>
            <a:pPr marL="0" marR="0" lvl="0" indent="-228600" algn="ctr" fontAlgn="auto">
              <a:lnSpc>
                <a:spcPct val="90000"/>
              </a:lnSpc>
              <a:spcBef>
                <a:spcPts val="0"/>
              </a:spcBef>
              <a:spcAft>
                <a:spcPts val="600"/>
              </a:spcAft>
              <a:buClrTx/>
              <a:buSzTx/>
              <a:buFont typeface="Arial" panose="020B0604020202020204" pitchFamily="34" charset="0"/>
              <a:buChar char="•"/>
              <a:tabLst/>
              <a:defRPr/>
            </a:pPr>
            <a:r>
              <a:rPr kumimoji="0" lang="en-US" sz="1600" b="0" i="0" u="none" strike="noStrike" cap="none" spc="0" normalizeH="0" baseline="0" noProof="0">
                <a:ln>
                  <a:noFill/>
                </a:ln>
                <a:solidFill>
                  <a:schemeClr val="bg1"/>
                </a:solidFill>
                <a:effectLst/>
                <a:uLnTx/>
                <a:uFillTx/>
              </a:rPr>
              <a:t>RSA is based on the mathematical difficulty of factoring large integers that are the product of two large prime numbers.</a:t>
            </a:r>
          </a:p>
          <a:p>
            <a:pPr marL="0" marR="0" lvl="0" indent="-228600" algn="ctr" fontAlgn="auto">
              <a:lnSpc>
                <a:spcPct val="90000"/>
              </a:lnSpc>
              <a:spcBef>
                <a:spcPts val="0"/>
              </a:spcBef>
              <a:spcAft>
                <a:spcPts val="600"/>
              </a:spcAft>
              <a:buClrTx/>
              <a:buSzTx/>
              <a:buFont typeface="Arial" panose="020B0604020202020204" pitchFamily="34" charset="0"/>
              <a:buChar char="•"/>
              <a:tabLst/>
              <a:defRPr/>
            </a:pPr>
            <a:endParaRPr lang="en-US" sz="1600">
              <a:solidFill>
                <a:schemeClr val="bg1"/>
              </a:solidFill>
            </a:endParaRPr>
          </a:p>
          <a:p>
            <a:pPr marL="0" marR="0" lvl="0" indent="-228600" algn="ctr" fontAlgn="auto">
              <a:lnSpc>
                <a:spcPct val="90000"/>
              </a:lnSpc>
              <a:spcBef>
                <a:spcPts val="0"/>
              </a:spcBef>
              <a:spcAft>
                <a:spcPts val="600"/>
              </a:spcAft>
              <a:buClrTx/>
              <a:buSzTx/>
              <a:buFont typeface="Arial" panose="020B0604020202020204" pitchFamily="34" charset="0"/>
              <a:buChar char="•"/>
              <a:tabLst/>
              <a:defRPr/>
            </a:pPr>
            <a:r>
              <a:rPr lang="en-US" sz="1600">
                <a:solidFill>
                  <a:schemeClr val="bg1"/>
                </a:solidFill>
              </a:rPr>
              <a:t>Uses: Digital signatures, secure data transmission, and encryption of small blocks of data (such as encryption keys and hash values for digital signatures).</a:t>
            </a:r>
          </a:p>
          <a:p>
            <a:pPr marL="0" marR="0" lvl="0" indent="-228600" algn="ctr" fontAlgn="auto">
              <a:lnSpc>
                <a:spcPct val="90000"/>
              </a:lnSpc>
              <a:spcBef>
                <a:spcPts val="0"/>
              </a:spcBef>
              <a:spcAft>
                <a:spcPts val="600"/>
              </a:spcAft>
              <a:buClrTx/>
              <a:buSzTx/>
              <a:buFont typeface="Arial" panose="020B0604020202020204" pitchFamily="34" charset="0"/>
              <a:buChar char="•"/>
              <a:tabLst/>
              <a:defRPr/>
            </a:pPr>
            <a:endParaRPr kumimoji="0" lang="en-US" sz="1600" b="0" i="0" u="none" strike="noStrike" cap="none" spc="0" normalizeH="0" baseline="0" noProof="0">
              <a:ln>
                <a:noFill/>
              </a:ln>
              <a:solidFill>
                <a:schemeClr val="bg1"/>
              </a:solidFill>
              <a:effectLst/>
              <a:uLnTx/>
              <a:uFillTx/>
            </a:endParaRPr>
          </a:p>
        </p:txBody>
      </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3299448741"/>
      </p:ext>
    </p:extLst>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F674D02-BF9E-2652-7117-E15C22597484}"/>
              </a:ext>
            </a:extLst>
          </p:cNvPr>
          <p:cNvSpPr txBox="1"/>
          <p:nvPr/>
        </p:nvSpPr>
        <p:spPr>
          <a:xfrm>
            <a:off x="5956784" y="396117"/>
            <a:ext cx="5217172" cy="1158857"/>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tabLst/>
              <a:defRPr/>
            </a:pPr>
            <a:r>
              <a:rPr kumimoji="0" lang="en-US" sz="4400" b="0" i="0" u="none" strike="noStrike" kern="1200" cap="none" spc="0" normalizeH="0" baseline="0" noProof="0">
                <a:ln>
                  <a:noFill/>
                </a:ln>
                <a:solidFill>
                  <a:schemeClr val="bg1"/>
                </a:solidFill>
                <a:effectLst/>
                <a:uLnTx/>
                <a:uFillTx/>
                <a:latin typeface="+mj-lt"/>
                <a:ea typeface="+mj-ea"/>
                <a:cs typeface="+mj-cs"/>
              </a:rPr>
              <a:t>Hash Functions</a:t>
            </a:r>
          </a:p>
        </p:txBody>
      </p:sp>
      <p:grpSp>
        <p:nvGrpSpPr>
          <p:cNvPr id="43" name="Graphic 38">
            <a:extLst>
              <a:ext uri="{FF2B5EF4-FFF2-40B4-BE49-F238E27FC236}">
                <a16:creationId xmlns:a16="http://schemas.microsoft.com/office/drawing/2014/main" id="{9742E72B-7FDB-4BC3-84CE-9A86756476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6583" y="975545"/>
            <a:ext cx="1910252" cy="709660"/>
            <a:chOff x="2267504" y="2540250"/>
            <a:chExt cx="1990951" cy="739640"/>
          </a:xfrm>
          <a:solidFill>
            <a:schemeClr val="bg1"/>
          </a:solidFill>
        </p:grpSpPr>
        <p:sp>
          <p:nvSpPr>
            <p:cNvPr id="39" name="Freeform: Shape 38">
              <a:extLst>
                <a:ext uri="{FF2B5EF4-FFF2-40B4-BE49-F238E27FC236}">
                  <a16:creationId xmlns:a16="http://schemas.microsoft.com/office/drawing/2014/main" id="{9E41CB4E-1ACC-413B-9806-FF276C0F0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9B54E44-06C0-461C-A803-0F535321AD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42" name="Oval 41">
            <a:extLst>
              <a:ext uri="{FF2B5EF4-FFF2-40B4-BE49-F238E27FC236}">
                <a16:creationId xmlns:a16="http://schemas.microsoft.com/office/drawing/2014/main" id="{09645E15-CD1B-4EAA-B2F2-D41E53C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0C571069-A359-469A-98CD-9458DBAA0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a:extLst>
              <a:ext uri="{FF2B5EF4-FFF2-40B4-BE49-F238E27FC236}">
                <a16:creationId xmlns:a16="http://schemas.microsoft.com/office/drawing/2014/main" id="{D2D8FFB2-56FC-21B4-ED72-134089889D07}"/>
              </a:ext>
            </a:extLst>
          </p:cNvPr>
          <p:cNvPicPr>
            <a:picLocks noChangeAspect="1"/>
          </p:cNvPicPr>
          <p:nvPr/>
        </p:nvPicPr>
        <p:blipFill>
          <a:blip r:embed="rId2"/>
          <a:stretch>
            <a:fillRect/>
          </a:stretch>
        </p:blipFill>
        <p:spPr>
          <a:xfrm>
            <a:off x="1526293" y="2336065"/>
            <a:ext cx="3555043" cy="2185871"/>
          </a:xfrm>
          <a:prstGeom prst="rect">
            <a:avLst/>
          </a:prstGeom>
        </p:spPr>
      </p:pic>
      <p:grpSp>
        <p:nvGrpSpPr>
          <p:cNvPr id="46" name="Graphic 4">
            <a:extLst>
              <a:ext uri="{FF2B5EF4-FFF2-40B4-BE49-F238E27FC236}">
                <a16:creationId xmlns:a16="http://schemas.microsoft.com/office/drawing/2014/main" id="{A61BDD87-32CE-4DE2-AAE1-62C2F47938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4903343"/>
            <a:ext cx="975169" cy="975171"/>
            <a:chOff x="5829300" y="3162300"/>
            <a:chExt cx="532256" cy="532257"/>
          </a:xfrm>
          <a:solidFill>
            <a:schemeClr val="bg1"/>
          </a:solidFill>
        </p:grpSpPr>
        <p:sp>
          <p:nvSpPr>
            <p:cNvPr id="47" name="Freeform: Shape 46">
              <a:extLst>
                <a:ext uri="{FF2B5EF4-FFF2-40B4-BE49-F238E27FC236}">
                  <a16:creationId xmlns:a16="http://schemas.microsoft.com/office/drawing/2014/main" id="{EF0F3645-6645-44FD-A4C7-06D41C0991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65458736-D4A2-40D4-9420-C40AEB2AB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768FA6A4-209B-443A-9CF2-FFDC90EC3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EEB0A6C9-E0F4-403E-8FB7-5FF4F1F64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DA5950E-75DA-4E34-99EB-898254870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6F609E6F-709D-42D6-8E54-91E37E2B1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C4707FB-9E68-4EBA-A4E0-4516F1506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799771A-5CA8-4CCE-B4F5-FE8C20379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461D636C-9A38-466B-BD92-39795F493B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99F3BD6-49A2-4D64-A3C0-8EFCEF9D9D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4ABC753B-C028-4FCD-9D53-2BDBB2644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A8F316F-3B46-4F37-AB8C-E69368303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2636F8A8-BD35-4E0B-901B-1589A0534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31" name="TextBox 30">
            <a:extLst>
              <a:ext uri="{FF2B5EF4-FFF2-40B4-BE49-F238E27FC236}">
                <a16:creationId xmlns:a16="http://schemas.microsoft.com/office/drawing/2014/main" id="{7F743BDE-015D-A6A7-C626-29F1B9659597}"/>
              </a:ext>
            </a:extLst>
          </p:cNvPr>
          <p:cNvSpPr txBox="1"/>
          <p:nvPr/>
        </p:nvSpPr>
        <p:spPr>
          <a:xfrm>
            <a:off x="5956783" y="1747592"/>
            <a:ext cx="5217173" cy="4351338"/>
          </a:xfrm>
          <a:prstGeom prst="rect">
            <a:avLst/>
          </a:prstGeom>
        </p:spPr>
        <p:txBody>
          <a:bodyPr vert="horz" lIns="91440" tIns="45720" rIns="91440" bIns="45720" rtlCol="0">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100" b="0" i="0" u="none" strike="noStrike" cap="none" spc="0" normalizeH="0" baseline="0" noProof="0">
                <a:ln>
                  <a:noFill/>
                </a:ln>
                <a:solidFill>
                  <a:schemeClr val="bg1"/>
                </a:solidFill>
                <a:effectLst/>
                <a:uLnTx/>
                <a:uFillTx/>
              </a:rPr>
              <a:t>Definition: Hash functions convert input data (of any size) into a fixed-size string of bytes, typically a digest that is unique to the input data.</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1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b="1">
                <a:solidFill>
                  <a:schemeClr val="bg1"/>
                </a:solidFill>
              </a:rPr>
              <a:t>Properties</a:t>
            </a: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Deterministic: The same input always produces the same output.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Fast Computation: Hash values are quick to compute.</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Pre-image Resistance: It should be difficult to generate an input that hashes to a specific output.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Small Changes, Big Differences: A tiny change in input drastically changes the output.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Collision Resistant: It should be difficult to find two different inputs that produce the same output.</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1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lang="en-US" sz="1100">
                <a:solidFill>
                  <a:schemeClr val="bg1"/>
                </a:solidFill>
              </a:rPr>
              <a:t>Examples : MD5 (Message Digest Algorithm 5), Sha1Sum (Secure hash algorithm 1), </a:t>
            </a:r>
          </a:p>
        </p:txBody>
      </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316293220"/>
      </p:ext>
    </p:extLst>
  </p:cSld>
  <p:clrMapOvr>
    <a:masterClrMapping/>
  </p:clrMapOvr>
  <p:transition spd="slow">
    <p:wipe dir="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F674D02-BF9E-2652-7117-E15C22597484}"/>
              </a:ext>
            </a:extLst>
          </p:cNvPr>
          <p:cNvSpPr txBox="1"/>
          <p:nvPr/>
        </p:nvSpPr>
        <p:spPr>
          <a:xfrm>
            <a:off x="946521" y="396117"/>
            <a:ext cx="5217172" cy="1158857"/>
          </a:xfrm>
          <a:prstGeom prst="rect">
            <a:avLst/>
          </a:prstGeom>
        </p:spPr>
        <p:txBody>
          <a:bodyPr vert="horz" lIns="91440" tIns="45720" rIns="91440" bIns="45720" rtlCol="0" anchor="b">
            <a:normAutofit/>
          </a:bodyPr>
          <a:lstStyle/>
          <a:p>
            <a:pPr marL="0" marR="0" lvl="0" indent="0" fontAlgn="auto">
              <a:lnSpc>
                <a:spcPct val="90000"/>
              </a:lnSpc>
              <a:spcBef>
                <a:spcPct val="0"/>
              </a:spcBef>
              <a:spcAft>
                <a:spcPts val="600"/>
              </a:spcAft>
              <a:buClrTx/>
              <a:buSzTx/>
              <a:tabLst/>
              <a:defRPr/>
            </a:pPr>
            <a:r>
              <a:rPr kumimoji="0" lang="en-US" sz="4400" b="0" i="0" u="none" strike="noStrike" kern="1200" cap="none" spc="0" normalizeH="0" baseline="0" noProof="0">
                <a:ln>
                  <a:noFill/>
                </a:ln>
                <a:solidFill>
                  <a:schemeClr val="bg1"/>
                </a:solidFill>
                <a:effectLst/>
                <a:uLnTx/>
                <a:uFillTx/>
                <a:latin typeface="+mj-lt"/>
                <a:ea typeface="+mj-ea"/>
                <a:cs typeface="+mj-cs"/>
              </a:rPr>
              <a:t>Hash Functions</a:t>
            </a:r>
          </a:p>
        </p:txBody>
      </p:sp>
      <p:sp>
        <p:nvSpPr>
          <p:cNvPr id="38" name="Graphic 212">
            <a:extLst>
              <a:ext uri="{FF2B5EF4-FFF2-40B4-BE49-F238E27FC236}">
                <a16:creationId xmlns:a16="http://schemas.microsoft.com/office/drawing/2014/main" id="{52D7FCC1-2D52-49CE-A986-EE6E0CA64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0" name="Graphic 212">
            <a:extLst>
              <a:ext uri="{FF2B5EF4-FFF2-40B4-BE49-F238E27FC236}">
                <a16:creationId xmlns:a16="http://schemas.microsoft.com/office/drawing/2014/main" id="{28C3CACD-E5A7-4AAC-AE47-75CF7D30F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1" name="TextBox 30">
            <a:extLst>
              <a:ext uri="{FF2B5EF4-FFF2-40B4-BE49-F238E27FC236}">
                <a16:creationId xmlns:a16="http://schemas.microsoft.com/office/drawing/2014/main" id="{7F743BDE-015D-A6A7-C626-29F1B9659597}"/>
              </a:ext>
            </a:extLst>
          </p:cNvPr>
          <p:cNvSpPr txBox="1"/>
          <p:nvPr/>
        </p:nvSpPr>
        <p:spPr>
          <a:xfrm>
            <a:off x="946520" y="1747592"/>
            <a:ext cx="5217173" cy="4351338"/>
          </a:xfrm>
          <a:prstGeom prst="rect">
            <a:avLst/>
          </a:prstGeom>
        </p:spPr>
        <p:txBody>
          <a:bodyPr vert="horz" lIns="91440" tIns="45720" rIns="91440" bIns="45720" rtlCol="0">
            <a:normAutofit/>
          </a:bodyPr>
          <a:lstStyle/>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000" b="0" i="0" u="none" strike="noStrike" cap="none" spc="0" normalizeH="0" baseline="0" noProof="0">
                <a:ln>
                  <a:noFill/>
                </a:ln>
                <a:solidFill>
                  <a:schemeClr val="bg1"/>
                </a:solidFill>
                <a:effectLst/>
                <a:uLnTx/>
                <a:uFillTx/>
              </a:rPr>
              <a:t>Definition: Hash functions convert input data (of any size) into a fixed-size string of bytes, typically a digest that is unique to the input data.</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kumimoji="0" lang="en-US" sz="1000" b="0" i="0" u="none" strike="noStrike" cap="none" spc="0" normalizeH="0" baseline="0" noProof="0">
              <a:ln>
                <a:noFill/>
              </a:ln>
              <a:solidFill>
                <a:schemeClr val="bg1"/>
              </a:solidFill>
              <a:effectLst/>
              <a:uLnTx/>
              <a:uFillTx/>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000" b="1" i="0" u="none" strike="noStrike" cap="none" spc="0" normalizeH="0" baseline="0" noProof="0">
                <a:ln>
                  <a:noFill/>
                </a:ln>
                <a:solidFill>
                  <a:schemeClr val="bg1"/>
                </a:solidFill>
                <a:effectLst/>
                <a:uLnTx/>
                <a:uFillTx/>
              </a:rPr>
              <a:t>Takeaway</a:t>
            </a:r>
          </a:p>
          <a:p>
            <a:pPr indent="-228600">
              <a:lnSpc>
                <a:spcPct val="90000"/>
              </a:lnSpc>
              <a:spcAft>
                <a:spcPts val="600"/>
              </a:spcAft>
              <a:buFont typeface="Arial" panose="020B0604020202020204" pitchFamily="34" charset="0"/>
              <a:buChar char="•"/>
              <a:defRPr/>
            </a:pPr>
            <a:r>
              <a:rPr lang="en-US" sz="1000">
                <a:solidFill>
                  <a:schemeClr val="bg1"/>
                </a:solidFill>
              </a:rPr>
              <a:t>If you modify even 1 bit in the initial plain text string (e.g. instead of Fox you type Nox),</a:t>
            </a:r>
          </a:p>
          <a:p>
            <a:pPr indent="-228600">
              <a:lnSpc>
                <a:spcPct val="90000"/>
              </a:lnSpc>
              <a:spcAft>
                <a:spcPts val="600"/>
              </a:spcAft>
              <a:buFont typeface="Arial" panose="020B0604020202020204" pitchFamily="34" charset="0"/>
              <a:buChar char="•"/>
              <a:defRPr/>
            </a:pPr>
            <a:r>
              <a:rPr lang="en-US" sz="1000">
                <a:solidFill>
                  <a:schemeClr val="bg1"/>
                </a:solidFill>
              </a:rPr>
              <a:t>the output itself will be a total different hash sum.</a:t>
            </a:r>
          </a:p>
          <a:p>
            <a:pPr indent="-228600">
              <a:lnSpc>
                <a:spcPct val="90000"/>
              </a:lnSpc>
              <a:spcAft>
                <a:spcPts val="600"/>
              </a:spcAft>
              <a:buFont typeface="Arial" panose="020B0604020202020204" pitchFamily="34" charset="0"/>
              <a:buChar char="•"/>
              <a:defRPr/>
            </a:pPr>
            <a:endParaRPr lang="en-US" sz="1000">
              <a:solidFill>
                <a:schemeClr val="bg1"/>
              </a:solidFill>
            </a:endParaRPr>
          </a:p>
          <a:p>
            <a:pPr indent="-228600">
              <a:lnSpc>
                <a:spcPct val="90000"/>
              </a:lnSpc>
              <a:spcAft>
                <a:spcPts val="600"/>
              </a:spcAft>
              <a:buFont typeface="Arial" panose="020B0604020202020204" pitchFamily="34" charset="0"/>
              <a:buChar char="•"/>
              <a:defRPr/>
            </a:pPr>
            <a:r>
              <a:rPr lang="en-US" sz="1000">
                <a:solidFill>
                  <a:schemeClr val="bg1"/>
                </a:solidFill>
              </a:rPr>
              <a:t>In the context of MD5 for example, it has a deterministic output, meaning that it will always</a:t>
            </a:r>
          </a:p>
          <a:p>
            <a:pPr indent="-228600">
              <a:lnSpc>
                <a:spcPct val="90000"/>
              </a:lnSpc>
              <a:spcAft>
                <a:spcPts val="600"/>
              </a:spcAft>
              <a:buFont typeface="Arial" panose="020B0604020202020204" pitchFamily="34" charset="0"/>
              <a:buChar char="•"/>
              <a:defRPr/>
            </a:pPr>
            <a:r>
              <a:rPr lang="en-US" sz="1000">
                <a:solidFill>
                  <a:schemeClr val="bg1"/>
                </a:solidFill>
              </a:rPr>
              <a:t> generate the same hash output for the same input. </a:t>
            </a:r>
          </a:p>
          <a:p>
            <a:pPr indent="-228600">
              <a:lnSpc>
                <a:spcPct val="90000"/>
              </a:lnSpc>
              <a:spcAft>
                <a:spcPts val="600"/>
              </a:spcAft>
              <a:buFont typeface="Arial" panose="020B0604020202020204" pitchFamily="34" charset="0"/>
              <a:buChar char="•"/>
              <a:defRPr/>
            </a:pPr>
            <a:endParaRPr lang="en-US" sz="1000">
              <a:solidFill>
                <a:schemeClr val="bg1"/>
              </a:solidFill>
            </a:endParaRPr>
          </a:p>
          <a:p>
            <a:pPr indent="-228600">
              <a:lnSpc>
                <a:spcPct val="90000"/>
              </a:lnSpc>
              <a:spcAft>
                <a:spcPts val="600"/>
              </a:spcAft>
              <a:buFont typeface="Arial" panose="020B0604020202020204" pitchFamily="34" charset="0"/>
              <a:buChar char="•"/>
              <a:defRPr/>
            </a:pPr>
            <a:r>
              <a:rPr lang="en-US" sz="1000">
                <a:solidFill>
                  <a:schemeClr val="bg1"/>
                </a:solidFill>
              </a:rPr>
              <a:t>Every time you hash a particular piece of data using MD5, you will get exactly the same hash value.</a:t>
            </a:r>
          </a:p>
          <a:p>
            <a:pPr indent="-228600">
              <a:lnSpc>
                <a:spcPct val="90000"/>
              </a:lnSpc>
              <a:spcAft>
                <a:spcPts val="600"/>
              </a:spcAft>
              <a:buFont typeface="Arial" panose="020B0604020202020204" pitchFamily="34" charset="0"/>
              <a:buChar char="•"/>
              <a:defRPr/>
            </a:pPr>
            <a:endParaRPr lang="en-US" sz="10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000" b="0" i="0" u="none" strike="noStrike" cap="none" spc="0" normalizeH="0" baseline="0" noProof="0">
                <a:ln>
                  <a:noFill/>
                </a:ln>
                <a:solidFill>
                  <a:schemeClr val="bg1"/>
                </a:solidFill>
                <a:effectLst/>
                <a:uLnTx/>
                <a:uFillTx/>
              </a:rPr>
              <a:t>Fixed Output Size: Regardless of the input size, whether it's a single character or a large file, </a:t>
            </a: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000" b="0" i="0" u="none" strike="noStrike" cap="none" spc="0" normalizeH="0" baseline="0" noProof="0">
                <a:ln>
                  <a:noFill/>
                </a:ln>
                <a:solidFill>
                  <a:schemeClr val="bg1"/>
                </a:solidFill>
                <a:effectLst/>
                <a:uLnTx/>
                <a:uFillTx/>
              </a:rPr>
              <a:t>MD5 will always produce a fixed 128-bit hash.</a:t>
            </a:r>
          </a:p>
          <a:p>
            <a:pPr marL="0" marR="0" lvl="0" indent="-228600" fontAlgn="auto">
              <a:lnSpc>
                <a:spcPct val="90000"/>
              </a:lnSpc>
              <a:spcBef>
                <a:spcPts val="0"/>
              </a:spcBef>
              <a:spcAft>
                <a:spcPts val="600"/>
              </a:spcAft>
              <a:buClrTx/>
              <a:buSzTx/>
              <a:buFont typeface="Arial" panose="020B0604020202020204" pitchFamily="34" charset="0"/>
              <a:buChar char="•"/>
              <a:tabLst/>
              <a:defRPr/>
            </a:pPr>
            <a:endParaRPr lang="en-US" sz="1000">
              <a:solidFill>
                <a:schemeClr val="bg1"/>
              </a:solidFill>
            </a:endParaRPr>
          </a:p>
          <a:p>
            <a:pPr marL="0" marR="0" lvl="0" indent="-228600" fontAlgn="auto">
              <a:lnSpc>
                <a:spcPct val="90000"/>
              </a:lnSpc>
              <a:spcBef>
                <a:spcPts val="0"/>
              </a:spcBef>
              <a:spcAft>
                <a:spcPts val="600"/>
              </a:spcAft>
              <a:buClrTx/>
              <a:buSzTx/>
              <a:buFont typeface="Arial" panose="020B0604020202020204" pitchFamily="34" charset="0"/>
              <a:buChar char="•"/>
              <a:tabLst/>
              <a:defRPr/>
            </a:pPr>
            <a:r>
              <a:rPr kumimoji="0" lang="en-US" sz="1000" b="0" i="0" u="none" strike="noStrike" cap="none" spc="0" normalizeH="0" baseline="0" noProof="0">
                <a:ln>
                  <a:noFill/>
                </a:ln>
                <a:solidFill>
                  <a:schemeClr val="bg1"/>
                </a:solidFill>
                <a:effectLst/>
                <a:uLnTx/>
                <a:uFillTx/>
              </a:rPr>
              <a:t>Current Use: Despite its vulnerabilities, MD5 is still in use today for legacy applications and non-security applications where a quick and simple checksum is sufficient, such as in file integrity checks where security is not a concern.</a:t>
            </a:r>
          </a:p>
        </p:txBody>
      </p:sp>
      <p:grpSp>
        <p:nvGrpSpPr>
          <p:cNvPr id="42" name="Group 41">
            <a:extLst>
              <a:ext uri="{FF2B5EF4-FFF2-40B4-BE49-F238E27FC236}">
                <a16:creationId xmlns:a16="http://schemas.microsoft.com/office/drawing/2014/main" id="{3A35C15A-135A-4FD3-BA11-A046CFA390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91531" y="1226111"/>
            <a:ext cx="1598829" cy="531293"/>
            <a:chOff x="6491531" y="1420258"/>
            <a:chExt cx="1598829" cy="531293"/>
          </a:xfrm>
          <a:solidFill>
            <a:schemeClr val="bg1"/>
          </a:solidFill>
        </p:grpSpPr>
        <p:grpSp>
          <p:nvGrpSpPr>
            <p:cNvPr id="43" name="Graphic 190">
              <a:extLst>
                <a:ext uri="{FF2B5EF4-FFF2-40B4-BE49-F238E27FC236}">
                  <a16:creationId xmlns:a16="http://schemas.microsoft.com/office/drawing/2014/main" id="{61E65A99-85A2-448D-AA1F-7690BD01A7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47" name="Freeform: Shape 46">
                <a:extLst>
                  <a:ext uri="{FF2B5EF4-FFF2-40B4-BE49-F238E27FC236}">
                    <a16:creationId xmlns:a16="http://schemas.microsoft.com/office/drawing/2014/main" id="{A127EC05-3250-408F-8F9F-A73F8B9B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E6D9B8D4-23BB-4CD2-A0FF-95423AFEB0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44" name="Graphic 190">
              <a:extLst>
                <a:ext uri="{FF2B5EF4-FFF2-40B4-BE49-F238E27FC236}">
                  <a16:creationId xmlns:a16="http://schemas.microsoft.com/office/drawing/2014/main" id="{91DC38B0-ED19-4BAC-A009-485461F23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45" name="Freeform: Shape 44">
                <a:extLst>
                  <a:ext uri="{FF2B5EF4-FFF2-40B4-BE49-F238E27FC236}">
                    <a16:creationId xmlns:a16="http://schemas.microsoft.com/office/drawing/2014/main" id="{1A2C10C3-E625-41E2-8047-2AE4A87F3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0340A9-BD8A-4ABB-9AC1-7A14DF22EE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pic>
        <p:nvPicPr>
          <p:cNvPr id="5" name="Picture 4">
            <a:extLst>
              <a:ext uri="{FF2B5EF4-FFF2-40B4-BE49-F238E27FC236}">
                <a16:creationId xmlns:a16="http://schemas.microsoft.com/office/drawing/2014/main" id="{D2D8FFB2-56FC-21B4-ED72-134089889D07}"/>
              </a:ext>
            </a:extLst>
          </p:cNvPr>
          <p:cNvPicPr>
            <a:picLocks noChangeAspect="1"/>
          </p:cNvPicPr>
          <p:nvPr/>
        </p:nvPicPr>
        <p:blipFill>
          <a:blip r:embed="rId2"/>
          <a:stretch>
            <a:fillRect/>
          </a:stretch>
        </p:blipFill>
        <p:spPr>
          <a:xfrm>
            <a:off x="7253021" y="2336065"/>
            <a:ext cx="3555043" cy="2185871"/>
          </a:xfrm>
          <a:prstGeom prst="rect">
            <a:avLst/>
          </a:prstGeom>
        </p:spPr>
      </p:pic>
      <p:grpSp>
        <p:nvGrpSpPr>
          <p:cNvPr id="50" name="Group 49">
            <a:extLst>
              <a:ext uri="{FF2B5EF4-FFF2-40B4-BE49-F238E27FC236}">
                <a16:creationId xmlns:a16="http://schemas.microsoft.com/office/drawing/2014/main" id="{03AF83E4-4DE2-499C-9F36-0279E7E4F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54385" y="4452524"/>
            <a:ext cx="1443404" cy="1443428"/>
            <a:chOff x="10154385" y="4452524"/>
            <a:chExt cx="1443404" cy="1443428"/>
          </a:xfrm>
          <a:solidFill>
            <a:schemeClr val="bg1"/>
          </a:solidFill>
        </p:grpSpPr>
        <p:grpSp>
          <p:nvGrpSpPr>
            <p:cNvPr id="51" name="Graphic 4">
              <a:extLst>
                <a:ext uri="{FF2B5EF4-FFF2-40B4-BE49-F238E27FC236}">
                  <a16:creationId xmlns:a16="http://schemas.microsoft.com/office/drawing/2014/main" id="{0B09EB4D-4323-43F4-9970-42885A83A8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22" name="Freeform: Shape 221">
                <a:extLst>
                  <a:ext uri="{FF2B5EF4-FFF2-40B4-BE49-F238E27FC236}">
                    <a16:creationId xmlns:a16="http://schemas.microsoft.com/office/drawing/2014/main" id="{BA9C6284-1137-47FE-9471-23CA82494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00A6D3C-23F9-41D9-B891-14D8E2E98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8F8D96F5-1ED7-4891-8D8B-A24E72DA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E9A3A72-EC37-423D-B309-A6487A86C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EBE630AB-13C0-44A2-80CA-C07483E93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7768337-3D65-4FE5-8E1A-D79219E0A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968E4331-550E-4929-ACE8-D2ED2D6EA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768D8817-CAEE-45BB-820E-A67C68D48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350A8C31-0139-4ABD-967A-139738E88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9855AEE1-1C1C-4832-8B4C-042F59E02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41C5A32-BD0A-4457-9CF7-97467FA2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93C14A20-2E3C-49F8-AF55-C384FEB955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B167719-0D82-4ABF-9BC8-B073A847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660582DE-E250-4561-9298-E4FADEB90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820B635A-6E81-4D8A-98A3-141E57A6F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3909A0ED-D070-4792-A2EE-CCEB6BA6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4619A19C-3B55-4085-8668-458999628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87D16772-2B59-486E-BE47-65D591C08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1D6A06B8-1E4A-497F-B977-F78E5D7D0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5BC53AD-5249-4FB1-AB74-3F71AAEB5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36F8561A-874A-48BB-BCC2-07F002ED4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BA6B1B8F-9695-447F-BF2F-9010D40A0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54192F9-26C5-4212-BA60-CADA662AF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BFBDA013-4858-422E-AE7A-614BF71FB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42BA261C-0C75-431D-9FD5-2C3AA241B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0F8709D9-2655-4A39-9228-BCFCBF412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9653F80B-5CF7-45EF-889B-FD0AAF483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2A1DA86A-7442-4897-88A4-EDD18A01C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39623279-A4CE-49AC-B5FA-CD224324B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EB9D8B4D-1BE5-4CD9-A592-D0D3D76911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769A47A3-F5B7-4BF0-B920-21A62F96F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E5DCDE9-48A4-41BA-987D-CC72C62B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F51F840-3DBF-444E-BC79-718416C51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2DFD2B64-98D0-4E59-AE1F-693872F36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CF09CB65-8B7E-426C-A3FE-DD20196F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43149294-A5BC-4E62-A167-3CD55E05B3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DB99FCDF-C9A0-40F7-ABDE-7247B2238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0CE59751-EC07-43C1-A5F5-AF5D30EBB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573CCF2-67F2-4BD1-A01C-1D064B908F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C60C662-612D-485A-A50D-E938C6E49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0048F63C-A2BB-4D89-9649-91EC2045C0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1C29F96C-43D4-4F0F-A76D-4CED9C610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B660107F-776B-455F-AC78-225F21B8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B1DB332-7265-477D-9A04-EDB3799DE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EBBEFE2D-1654-40D8-A838-45728A168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190211E2-64DF-4171-811B-B8A0CD87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5F7CDCE8-8B48-4859-BDFE-FCB7BC6F5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B770A8C4-614E-4295-A937-718CC61B2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A699ADB6-675C-44B0-B96E-EDD7AC1F9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64875E98-2AA1-4001-90EA-2F3D9E017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5BEC7219-356F-4141-B57B-8BCD85BF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564D4AAB-BB2C-4A77-BB45-94EEC66CD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E9CF29A-81CA-4A03-8B04-55F56688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52FEFF22-7798-4730-9C0B-EC7EAFCD0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0149276-D167-4D2B-93F1-FD2958302B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E7DC22D5-A39C-4789-A952-D891488772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7BA51EF1-15F0-4193-AB83-F8C8A64D6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FB75ADB-F020-4C56-91C6-9AB4629855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DBCE5CDF-BBF6-4E67-8CCE-9482D7EB4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2138BABC-E51C-4F80-972E-CF44385C1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6B0C850-272E-4B08-8779-B872DCAA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2EEE54AF-B9C2-494D-9E02-2F67FEF7A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D21349A4-F7C9-492C-A658-EA9F7538B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D88D1ED8-AC07-4621-9933-E10CE6122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6FD21FCD-1DA9-45C2-9AB5-548EE0E6E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C8BDD8CA-1442-470F-A5D3-FC8A87A10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B8DF094-690E-4C13-8284-7A7C97441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FE0B926C-A114-444D-BA51-FECE28B03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0BDE6CC-5F54-4752-ACC4-E3BCF2BEE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6E28F857-CCD8-4222-84C0-A0B415E7B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CD2687E0-0214-44E6-8BB1-34F6B7BA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7F1236AA-FC17-487E-83B1-D71BCB2A8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23384AA-72EF-4BCF-9137-194440583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1BD81D1B-2270-4FBE-B437-F0DBB8DDF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6411E268-F8CA-4C78-82ED-DDCF28B0B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48F8732-5205-4843-A2EB-3E0EB18F9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DC5966DA-8E1A-43FF-A1A4-C6879B4564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E3BEFD3E-662F-4B38-859E-093A14241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06C52F63-F17B-4356-A3AE-9707D93D2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85706A28-0822-4064-AD3E-2A1F4E1C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348A813F-1672-44DB-A207-F3494E7C2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6FC8AEBA-4BD5-4BB0-B004-A8B06B6A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1ED8D8F-0325-426C-9257-1A5048211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0FF054DF-85C2-466A-9D64-EB6D95AA8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2D01FA60-E77D-41EE-8228-CFB979E3D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AC8D6F02-E0C8-4EF5-9D41-E75C16C16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BD111AAF-4EE4-4A89-84D2-4201F035D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E8F4C133-3F54-4715-A7D6-4261B9A99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0BAA2E6B-E393-45EA-8AE6-A775AA69C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7DB4F953-9FE8-4B8D-A62B-CB20A703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9D918AF2-85FB-436F-99DB-622B07664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1F078C58-0893-4D64-B685-BCB70CAC62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AEDA3784-7618-477C-A8B0-36FA393D6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C49727-CA00-439E-82D4-B446B789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B67B441-65C8-4A53-968B-C56CB4086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94CEDDB5-CC85-4A9E-A73C-85D7B714F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80BF7883-770D-4CA2-BE01-C5F4B102B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7DF07BC6-9560-430C-86FA-AFA6F7DF0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9B085920-7744-44C8-AF91-D2F16C997D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22308C0A-08FC-4AAA-87B2-1E57033E4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AB727BDA-993C-4BB5-8CED-8D50C55F7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1BB192D1-56DC-4342-911C-7D80A9084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337ADC5A-E225-4E91-B940-2DD15330E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0D170CF5-349D-4588-8AD3-373D47A4E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297A6982-5B80-4376-A9D2-C11E9B084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B14F779-546D-4011-8459-2E8E34C50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35AE6943-22C6-405D-A071-F8EC29DAB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2464DBFD-1DA1-456F-8427-CF66CD4C8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C9CA1114-00C4-448B-BF9A-9D70C709B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2101A885-A4A8-4AFE-9905-E510D58C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661E165D-4826-43AD-AD75-1C965A71A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C1F2231A-5945-44AF-95E4-6D14529C8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1998F14A-698C-4220-92B8-2EC10C356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496E0BBF-D595-4DAE-91C6-4EB179C693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E31F1BC0-CB0A-4386-BE5E-7972AFB050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B1575BDE-4CFA-4FAD-9F64-692A6DBFF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9D32D2E3-5D5B-4751-A477-A26860AC17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92009233-25F1-4029-B170-318CBBA00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CCBFA5E5-8384-4D58-BD73-BA36E23E8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3ACBBAC3-185E-4C28-81AB-C9BE2A88D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25AF996-F3FB-4AF2-B954-BDF79069E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E10B0127-17D3-4B62-8708-9558A7945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A36A9D1B-B750-446F-99FF-E3280E32A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C078DB92-DE53-4BEC-BBD4-B5966EAA1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334AD7D-F850-4E92-89F9-49EE6E3AA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14D983A3-96A9-4BB8-90D5-93B0E625F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3A1FFE3-BB5F-4455-B23F-DA56AE791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C34E69E0-4115-4CAA-86FB-1D5A8830D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E5707C7C-BEB2-4920-9D44-8AF218FFB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95D2E5E-6D1E-43FC-A231-E28A08296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DB511D52-FE0D-4F8D-AC2F-6806904C6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E4D31CC7-D38B-4566-A6F9-5CB84EEAA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48116577-FA2A-434D-83D4-213A1497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02288414-AA9B-4065-A506-AE5ED2ABC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92EAF5E5-70A0-4FE6-B906-6BCF9C49F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3DA12971-2CD2-4DE8-8B05-8B11B5614B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B9486073-CABC-45A3-B442-5959E5CE6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3EEB7953-85A2-4391-931C-CE88AC053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1BF2EBC9-4A08-4A35-8C75-15E51BA0A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1686BEF1-7F1A-40F6-BC3F-24221ACEC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5D2D2281-DA3F-41A6-B56E-2EE507826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B1EBA419-056B-478C-A25C-B349F4DDD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3DE38383-61B3-4E4E-B781-1C7DA04D6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F62AD048-154B-4830-A46F-263BA35AA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636A730F-15EE-440C-84B5-0541AE954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1AF286F-6D0E-447F-B4D1-24729E0D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6F64061-98E4-477D-BABF-CC6BA8D67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1C601616-D38B-4ED2-BD55-F5AEA36AB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0593B16-48EE-41A8-B4AF-E03A74CBB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26B2406B-8A3A-4381-8D69-1178F16C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DF1F792D-BA16-4D8F-99C3-E5E6959A5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A77D5AF-6FFE-4577-BC40-BA1902307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8F16A01-2EE8-4E4F-83CD-2000577D1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18ACB7FF-8D64-44A2-8571-7DB441D97E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E15E0D81-20B6-4D4C-9B7C-4D5A01B6A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8F687395-0ADA-4504-B6D0-D55493AB66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94D99C3F-4701-403D-A69E-EE345B0E4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0C6D9CF1-A535-4742-B2CF-B61ADC55E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E9EB265F-CF4E-4485-88F1-AE3CE1BE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9B354D37-6517-4AF4-8195-9A7B43D20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2A3087FA-3C5B-4898-9FE2-633DAA0B74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C8D7AB32-147E-4110-ABBE-7F1FB68942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542ED17E-A6FC-4BC6-B7FE-EF9BC5B1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4610CFBC-B173-4CBE-BBD7-7E859FCA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7578019C-8AAF-4A81-84C4-155EB43FAF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46936191-0661-4BD8-9A61-D00FAC97D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F7BC1D8F-F88B-4A19-B640-8DCC73992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47D77817-943A-4D8A-82EE-C309FC9FF0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BF86E220-D031-40B7-B3A2-0C723E3A9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52" name="Graphic 4">
              <a:extLst>
                <a:ext uri="{FF2B5EF4-FFF2-40B4-BE49-F238E27FC236}">
                  <a16:creationId xmlns:a16="http://schemas.microsoft.com/office/drawing/2014/main" id="{226E1D80-1BFB-4A13-8F3C-94D54398C5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53" name="Freeform: Shape 52">
                <a:extLst>
                  <a:ext uri="{FF2B5EF4-FFF2-40B4-BE49-F238E27FC236}">
                    <a16:creationId xmlns:a16="http://schemas.microsoft.com/office/drawing/2014/main" id="{3DCC1C21-CB11-4506-90E4-37DCD97AF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68177170-8FD3-4752-B1DB-0186ADF9B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CAA5FB4-9073-4612-99F5-95E1C6D06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DE021324-18DD-4114-8992-9652707C1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ECBC33B-D8EB-4804-9EA3-57C07B57C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03927C7-0E45-4B61-844A-4A626FDF6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C6AF6E8-E748-47F7-B35C-567D5FBA6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1EC671E5-B299-470C-9C7A-A50106E51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7410EBDF-623D-41EF-82A4-9FB938A7B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B6F866F8-B429-471B-9C2B-051BDCBAF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883B4FBD-06C8-4D5D-B0D9-755E4CD1A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DE3FD149-0B2F-4DA0-9721-59B9FEE8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D26DB48-036E-4616-BA8B-C606A7B58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8D6F6275-06AB-4316-B8C4-927E53487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8E8CABF3-9C76-46A0-8DE9-F055C94A9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01A12ED9-6299-4ABD-9827-DD52FE22B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C0ADA37A-E396-4F92-AB19-D6994E0DD5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A96001A-BD0F-4CF9-A22B-545ED4F86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BD9ACB13-4C6C-4347-9F65-1309B33A17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F17BE4A-72F8-4529-8558-E62103AEA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06708C3-D03F-4605-8C6F-AE8EDA08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D520ADFA-68AE-4CE4-913A-F070A2817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3C6C63AD-C87A-403E-ADB5-4EDD034438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9370EAC6-89F0-4826-90D1-E55C334479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1FB61DD4-AB7B-417A-AE96-B1D9CBAC1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B4AD18D2-11BA-4192-9845-206C033F3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5892E2D-483A-4C0A-87C7-6FFA2EB5E2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A4037ACD-005D-4907-942F-D565AF6C8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AA8FD84E-39BE-456B-84C5-E03698AAC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B2FC47C2-6EF5-4D17-8703-527F28609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DD29BC8A-00E1-481E-8BA4-1AA7F4AA1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5AF6ABE5-726A-495B-A832-3851CB911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F8E250A7-0600-440B-BEBC-61B2D4D7B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CC36BEB1-881D-4496-AD7F-1CC4B46FA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71DFE25-AF37-409C-B032-5F47D715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39AF97A7-FC44-49BF-ABD1-59DB48B89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3939D792-9C64-48CF-8607-C7873A563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2F69E48F-45D8-4A8A-A101-5DF775A5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EE47C3F3-8AC5-414F-8E20-25DA306C5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F09CB222-24C1-414A-B56E-EA3617D05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7FC26844-A93E-4C55-8619-F58615B4A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3EA8BA8A-4848-4084-A841-501CECF28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4BC148C-3116-4C75-89DF-2BF348429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91F3F7CB-7B69-49A3-A09E-D20648831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58072F8C-2347-472F-9D9A-F5511BA40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322C76E0-8D4F-4788-9856-B1AB15B20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63A9EC23-E263-4098-AC45-E628E1A29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B72211D0-3733-443C-999F-6CE736381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CEC069AD-6364-4585-A8F1-931648A1B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39361719-49F1-40E3-9ABA-2FE9D7836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37F2D47-03EF-4AE6-ABB9-36506DF5A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2554F257-3BD2-493C-A5F1-FCC2C64C3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D297D55-4523-4CE1-9A0F-3EA6B27F7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605D1D96-783B-407F-BF8C-B0773589E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95D03B3C-A55A-4738-A6FF-8F2DA5B99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41CE56E-C4C8-427A-9E82-C1EEF78E8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2359086-D108-47DE-B6EA-0BEE1835D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6FA49818-F2EA-427C-B93C-15E320DA1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E435C1E1-0D80-4B30-8CAC-C6EDE1DE7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0FCB137-01B0-4770-AFC3-003DF7897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7D03298B-8D34-487C-9DF0-DB9AC8307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4698B28F-FFEF-44BA-B657-E59F80990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900A4B40-BCFB-46E4-AE4F-FCC5C6509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914CE6AE-7FAB-4A5D-8EA2-861CAF598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FF0F3D4A-D39F-48EE-934D-C73834DC5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09B630BB-5848-4C72-9F5A-FC8EBE7A6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F662A334-5814-480B-861F-17661B60F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C0FC730-550F-42A2-AE79-EEA30B11C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03054F4A-43DC-46A1-89D0-87DA8F315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5F66EF36-2C9F-49B2-B972-1BA82C8F3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47955EF8-6501-4579-B85F-DE5C0815F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0BA4174-EBEB-40DA-8B1D-6A7851E38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50512C7C-98D6-45AD-8CA4-1BEB01262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416CB557-0CE9-4015-A920-C6766A066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5EA7B3B4-3BF2-4B69-B300-5D86CCB0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D887DF00-5D34-4A8B-9A84-C40D33623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EADE921C-83B0-4521-916F-E7EC5CFDA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CEDA6FA-EB55-47AE-A005-BF546085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DAC0C40-EF50-4632-B781-ACDAE95AF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82AAB43-E3D9-4272-8809-5F70B302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28C7D300-E0BD-4C12-92B1-0801266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CCA3ED35-2344-4402-B61B-3932E6945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949146BF-06FF-41BB-BDD3-B80BABB3AA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93A6A5F-F75B-4BBC-AADC-A84DA758E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77B21059-EA9B-4329-968B-81F7966D2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FF9C99F-41B4-4789-934B-8BF03EA94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C180277F-7E18-4896-AE91-960B379D2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95FE437-DA37-44C9-B975-96C6DD9DE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A2A5369E-5DB7-4854-BBEC-D043F3A5F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6B0D6D9-913A-4804-83B5-5A9858F57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29B4FACF-EF13-4EFA-86D3-D5B2B6703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7BD767A9-D2A3-4942-B654-34DDDFD60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0C97F02F-13B9-4D7E-B916-BC8713CC0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99C0654B-0803-40FA-BF28-D8EA65F58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D44F31B6-3657-4241-A94E-EEDBFF0C9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3557624B-3CCB-43DA-998B-B1EC599C7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75B0CCD4-215D-456D-808C-F96ABB7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E4E038E-23E6-43BE-9A3B-523A28DF7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686F1FD-4135-414B-8575-ED97CC8DB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36FBC8D5-B3FE-4E26-8B4F-5D5668A8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33A60C97-778A-4251-A66B-49769F0C2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0CC04E3B-2AC3-4A7B-A425-DDABEA8AF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EF7D0E1-459C-4A15-9F05-545F6430B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D5797445-BFB3-4EB2-8B44-4BF2C9E91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E27FB1FC-477D-45B3-82B0-0F4936469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94CF442-4FF2-41B3-8870-097DBAF4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24927C8-A42E-4B8D-84A4-50A58968B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5379CB96-0D3A-4582-8650-A909955BA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31F84F2-CE93-4841-9AA6-BC9E35579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D1BED9D2-07EF-452E-AFA1-9A1E80AE2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C75A1A5-0A11-42EA-AF4E-FF5272125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4275A1C7-FA96-4BBB-A7EF-A7ED02814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8CA8B3B4-73BE-41D5-900B-42FBF6AA72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0264B0D-E150-4641-BBB1-58080670E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BCC2D199-EF36-4077-A50C-D9FC99331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C6DCCA13-7F75-46F9-97B3-A9DA4C217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56C76EEB-75A4-418F-9FE0-CC513BC3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1E952CEF-EC1B-4714-8900-D2DFAEF30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B899198-ADCC-4613-957B-7A40B17B1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581AF7F-95DB-4163-B608-C04A61FB92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5616F834-835A-42B4-B51B-5AD285E28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F598AFA-5F8F-4191-8881-1DE91BB2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623A080-F2C6-4664-B99C-99A9C287B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30E7091-D82F-490A-8F32-DE8745212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2B340B39-E421-434F-AF1A-DAD7E7802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C2ED568-9809-4A18-A06A-87018A987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A6C26F4B-6369-4557-B6D4-A1B448B1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42CEA830-FB77-4EA5-9BAB-64B6F500F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E5A9B88C-3ADF-40D8-9E9B-42439F852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CC9DEE2F-0410-4B1A-BED8-D1371CE8B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8A66E75A-959E-436D-B1F1-DBD1E460E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35526DB-3749-43FA-84BA-E73EE1D1D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6503C90B-19EF-4925-A08A-AE40956A2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B98692DC-F401-45BC-ABC7-421F3391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8629B1A4-7BFC-4F45-9FAD-BB035C4E4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A2F92592-AB8B-4732-BEE7-3E2B830EA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9C3644DC-02D1-43FF-8ED1-0ECBBA4B3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4DC12AE3-E70C-4CD8-9A74-7567F99C4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0E0DDE12-8B48-4D21-8863-06298ED8B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C611F1DE-AF40-48FC-8A1E-0A175D439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4C2CAED-22FC-4450-8BBC-7811F7DF9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F89E6B45-A41C-4735-A7F5-E4EFD5DCF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4BFE35C-5487-42E8-AC30-01FC1E4F51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3575E1A5-C3CB-4081-A394-36172B7DB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C9C6DF24-803A-44A1-B29A-B90297D3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22A7B096-566C-4312-AF19-D9A3B6BC0E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8B429767-12DD-4020-BC3E-9944CF36F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FF510776-417B-4B74-9082-ED3915450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FEF51D3D-E951-49CE-BCE4-D444BEF6B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B27BA73E-E784-4961-884D-F507DDE38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2849019E-0178-4A1C-A5D8-DC3DFC572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0B49676D-9D41-4B2D-8FF9-69AC31CFD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6BDFE3E8-9647-4400-B019-8EDD4E688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EDD57B95-ED61-4561-9ADF-38126BADC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3744F230-BFBA-41B0-9FE2-481D1EAFFF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C32022D3-12E0-4BC1-8085-D6CBF3CDD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D1AED37F-874A-4B21-A522-FEBCB38F4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BB466E2-3497-4A3B-8777-FAA0AAEE2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A924D178-36E4-4E29-86E8-7716F3B4A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D0DF84E5-BB3D-4120-8FD3-98ECDA31B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E5B29635-10AC-481E-A2DE-80E9DE612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AAB430CA-3259-463F-85F9-B6E180323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8EF18909-FC9F-4845-B1DC-027E82B21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EFCE2389-D574-49C1-89EB-D8C7308883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D44B35A5-5216-45FC-8F0F-D80E383B4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9470F10A-F708-41AA-A910-5C288B355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CD73E13B-910B-40D2-B53F-6614C098B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267FC95-0200-40B3-B043-D33BEA60D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9F14022C-37CD-4CDD-ACD1-86161EF00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Tree>
    <p:extLst>
      <p:ext uri="{BB962C8B-B14F-4D97-AF65-F5344CB8AC3E}">
        <p14:creationId xmlns:p14="http://schemas.microsoft.com/office/powerpoint/2010/main" val="1379081145"/>
      </p:ext>
    </p:extLst>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63146" y="1251375"/>
            <a:ext cx="11815494" cy="5048113"/>
          </a:xfrm>
          <a:prstGeom prst="rect">
            <a:avLst/>
          </a:prstGeom>
          <a:noFill/>
        </p:spPr>
        <p:txBody>
          <a:bodyPr wrap="square">
            <a:spAutoFit/>
          </a:bodyPr>
          <a:lstStyle/>
          <a:p>
            <a:pPr marR="0" lvl="0" algn="l" defTabSz="914400" rtl="0" eaLnBrk="1" fontAlgn="auto" latinLnBrk="0" hangingPunct="1">
              <a:lnSpc>
                <a:spcPct val="150000"/>
              </a:lnSpc>
              <a:spcBef>
                <a:spcPts val="0"/>
              </a:spcBef>
              <a:spcAft>
                <a:spcPts val="0"/>
              </a:spcAft>
              <a:buClrTx/>
              <a:buSzTx/>
              <a:tabLst/>
              <a:defRPr/>
            </a:pPr>
            <a:r>
              <a:rPr lang="en-US" sz="1200" dirty="0">
                <a:solidFill>
                  <a:prstClr val="white">
                    <a:lumMod val="85000"/>
                  </a:prstClr>
                </a:solidFill>
                <a:latin typeface="IBM Plex Sans" panose="020B0503050203000203" pitchFamily="34" charset="0"/>
              </a:rPr>
              <a:t>Open your Kali Linux Instances and initiate a new terminal</a:t>
            </a:r>
          </a:p>
          <a:p>
            <a:pPr marR="0" lvl="0" algn="l" defTabSz="914400" rtl="0" eaLnBrk="1" fontAlgn="auto" latinLnBrk="0" hangingPunct="1">
              <a:lnSpc>
                <a:spcPct val="150000"/>
              </a:lnSpc>
              <a:spcBef>
                <a:spcPts val="0"/>
              </a:spcBef>
              <a:spcAft>
                <a:spcPts val="0"/>
              </a:spcAft>
              <a:buClrTx/>
              <a:buSzTx/>
              <a:tabLst/>
              <a:defRPr/>
            </a:pPr>
            <a:r>
              <a:rPr lang="en-US" sz="1200" dirty="0">
                <a:solidFill>
                  <a:prstClr val="white">
                    <a:lumMod val="85000"/>
                  </a:prstClr>
                </a:solidFill>
                <a:latin typeface="IBM Plex Sans" panose="020B0503050203000203" pitchFamily="34" charset="0"/>
              </a:rPr>
              <a:t>Go to Desktop (/home/kali/Desktop)</a:t>
            </a:r>
          </a:p>
          <a:p>
            <a:pPr marR="0" lvl="0" algn="l" defTabSz="914400" rtl="0" eaLnBrk="1" fontAlgn="auto" latinLnBrk="0" hangingPunct="1">
              <a:lnSpc>
                <a:spcPct val="150000"/>
              </a:lnSpc>
              <a:spcBef>
                <a:spcPts val="0"/>
              </a:spcBef>
              <a:spcAft>
                <a:spcPts val="0"/>
              </a:spcAft>
              <a:buClrTx/>
              <a:buSzTx/>
              <a:tabLst/>
              <a:defRPr/>
            </a:pPr>
            <a:endParaRPr lang="en-US" sz="1200" dirty="0">
              <a:solidFill>
                <a:prstClr val="white">
                  <a:lumMod val="85000"/>
                </a:prstClr>
              </a:solidFill>
              <a:latin typeface="IBM Plex Sans" panose="020B0503050203000203" pitchFamily="34" charset="0"/>
            </a:endParaRPr>
          </a:p>
          <a:p>
            <a:pPr marL="228600" marR="0" lvl="0" indent="-228600" algn="l" defTabSz="914400" rtl="0" eaLnBrk="1" fontAlgn="auto" latinLnBrk="0" hangingPunct="1">
              <a:lnSpc>
                <a:spcPct val="150000"/>
              </a:lnSpc>
              <a:spcBef>
                <a:spcPts val="0"/>
              </a:spcBef>
              <a:spcAft>
                <a:spcPts val="0"/>
              </a:spcAft>
              <a:buClrTx/>
              <a:buSzTx/>
              <a:buAutoNum type="arabicPeriod"/>
              <a:tabLst/>
              <a:defRPr/>
            </a:pPr>
            <a:r>
              <a:rPr lang="en-US" sz="1200" dirty="0">
                <a:solidFill>
                  <a:prstClr val="white">
                    <a:lumMod val="85000"/>
                  </a:prstClr>
                </a:solidFill>
                <a:latin typeface="IBM Plex Sans" panose="020B0503050203000203" pitchFamily="34" charset="0"/>
              </a:rPr>
              <a:t>Using a hashing algorithm (md5sum or sha1sum), validate the information we just discussed as it follows: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Create a new file named hashing.txt (</a:t>
            </a:r>
            <a:r>
              <a:rPr lang="en-US" sz="1200" dirty="0">
                <a:solidFill>
                  <a:srgbClr val="FF0000"/>
                </a:solidFill>
                <a:latin typeface="IBM Plex Sans" panose="020B0503050203000203" pitchFamily="34" charset="0"/>
              </a:rPr>
              <a:t>touch hashing.txt</a:t>
            </a:r>
            <a:r>
              <a:rPr lang="en-US" sz="1200" dirty="0">
                <a:solidFill>
                  <a:prstClr val="white">
                    <a:lumMod val="85000"/>
                  </a:prstClr>
                </a:solidFill>
                <a:latin typeface="IBM Plex Sans" panose="020B0503050203000203" pitchFamily="34" charset="0"/>
              </a:rPr>
              <a: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Grant it privileges (</a:t>
            </a:r>
            <a:r>
              <a:rPr lang="en-US" sz="1200" dirty="0" err="1">
                <a:solidFill>
                  <a:srgbClr val="FF0000"/>
                </a:solidFill>
                <a:latin typeface="IBM Plex Sans" panose="020B0503050203000203" pitchFamily="34" charset="0"/>
              </a:rPr>
              <a:t>chmod</a:t>
            </a:r>
            <a:r>
              <a:rPr lang="en-US" sz="1200" dirty="0">
                <a:solidFill>
                  <a:srgbClr val="FF0000"/>
                </a:solidFill>
                <a:latin typeface="IBM Plex Sans" panose="020B0503050203000203" pitchFamily="34" charset="0"/>
              </a:rPr>
              <a:t> </a:t>
            </a:r>
            <a:r>
              <a:rPr lang="en-US" sz="1200" dirty="0" err="1">
                <a:solidFill>
                  <a:srgbClr val="FF0000"/>
                </a:solidFill>
                <a:latin typeface="IBM Plex Sans" panose="020B0503050203000203" pitchFamily="34" charset="0"/>
              </a:rPr>
              <a:t>ug+rwx</a:t>
            </a:r>
            <a:r>
              <a:rPr lang="en-US" sz="1200" dirty="0">
                <a:solidFill>
                  <a:srgbClr val="FF0000"/>
                </a:solidFill>
                <a:latin typeface="IBM Plex Sans" panose="020B0503050203000203" pitchFamily="34" charset="0"/>
              </a:rPr>
              <a:t> hashing.txt</a:t>
            </a:r>
            <a:r>
              <a:rPr lang="en-US" sz="1200" dirty="0">
                <a:solidFill>
                  <a:prstClr val="white">
                    <a:lumMod val="85000"/>
                  </a:prstClr>
                </a:solidFill>
                <a:latin typeface="IBM Plex Sans" panose="020B0503050203000203" pitchFamily="34" charset="0"/>
              </a:rPr>
              <a:t>) (read-write-execute privilege add for user and group for hashing.txt file)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Write something in it (either by VI into it, or by writing some info through echo (</a:t>
            </a:r>
            <a:r>
              <a:rPr lang="en-US" sz="1200" dirty="0">
                <a:solidFill>
                  <a:srgbClr val="FF0000"/>
                </a:solidFill>
                <a:latin typeface="IBM Plex Sans" panose="020B0503050203000203" pitchFamily="34" charset="0"/>
              </a:rPr>
              <a:t>echo “IBM” &gt; hashing.txt</a:t>
            </a:r>
            <a:r>
              <a:rPr lang="en-US" sz="1200" dirty="0">
                <a:solidFill>
                  <a:prstClr val="white">
                    <a:lumMod val="85000"/>
                  </a:prstClr>
                </a:solidFill>
                <a:latin typeface="IBM Plex Sans" panose="020B0503050203000203" pitchFamily="34" charset="0"/>
              </a:rPr>
              <a: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Generate a new hash using “</a:t>
            </a:r>
            <a:r>
              <a:rPr lang="en-US" sz="1200" dirty="0">
                <a:solidFill>
                  <a:srgbClr val="FF0000"/>
                </a:solidFill>
                <a:latin typeface="IBM Plex Sans" panose="020B0503050203000203" pitchFamily="34" charset="0"/>
              </a:rPr>
              <a:t>sha1sum hashing.txt</a:t>
            </a:r>
            <a:r>
              <a:rPr lang="en-US" sz="1200" dirty="0">
                <a:solidFill>
                  <a:prstClr val="white">
                    <a:lumMod val="85000"/>
                  </a:prstClr>
                </a:solidFill>
                <a:latin typeface="IBM Plex Sans" panose="020B0503050203000203" pitchFamily="34" charset="0"/>
              </a:rPr>
              <a:t>” or “</a:t>
            </a:r>
            <a:r>
              <a:rPr lang="en-US" sz="1200" dirty="0">
                <a:solidFill>
                  <a:srgbClr val="FF0000"/>
                </a:solidFill>
                <a:latin typeface="IBM Plex Sans" panose="020B0503050203000203" pitchFamily="34" charset="0"/>
              </a:rPr>
              <a:t>md5sum hashing.txt</a:t>
            </a:r>
            <a:r>
              <a:rPr lang="en-US" sz="1200" dirty="0">
                <a:solidFill>
                  <a:prstClr val="white">
                    <a:lumMod val="85000"/>
                  </a:prstClr>
                </a:solidFill>
                <a:latin typeface="IBM Plex Sans" panose="020B0503050203000203" pitchFamily="34" charset="0"/>
              </a:rPr>
              <a: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Execute the command one more time. What do you observe here?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Now append 1 char to the file again (</a:t>
            </a:r>
            <a:r>
              <a:rPr lang="en-US" sz="1200" dirty="0">
                <a:solidFill>
                  <a:srgbClr val="FF0000"/>
                </a:solidFill>
                <a:latin typeface="IBM Plex Sans" panose="020B0503050203000203" pitchFamily="34" charset="0"/>
              </a:rPr>
              <a:t>echo “M” &gt;&gt; hashing.txt</a:t>
            </a:r>
            <a:r>
              <a:rPr lang="en-US" sz="1200" dirty="0">
                <a:solidFill>
                  <a:prstClr val="white">
                    <a:lumMod val="85000"/>
                  </a:prstClr>
                </a:solidFill>
                <a:latin typeface="IBM Plex Sans" panose="020B0503050203000203" pitchFamily="34" charset="0"/>
              </a:rPr>
              <a:t>)</a:t>
            </a:r>
            <a:br>
              <a:rPr lang="en-US" sz="1200" dirty="0">
                <a:solidFill>
                  <a:prstClr val="white">
                    <a:lumMod val="85000"/>
                  </a:prstClr>
                </a:solidFill>
                <a:latin typeface="IBM Plex Sans" panose="020B0503050203000203" pitchFamily="34" charset="0"/>
              </a:rPr>
            </a:br>
            <a:r>
              <a:rPr lang="en-US" sz="1200" dirty="0">
                <a:solidFill>
                  <a:prstClr val="white">
                    <a:lumMod val="85000"/>
                  </a:prstClr>
                </a:solidFill>
                <a:latin typeface="IBM Plex Sans" panose="020B0503050203000203" pitchFamily="34" charset="0"/>
              </a:rPr>
              <a:t>Execute the command one more time. What do you observe here?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Now, in order to find out the length of the hash, execute:</a:t>
            </a:r>
          </a:p>
          <a:p>
            <a:pPr marR="0" lvl="0" algn="l" defTabSz="914400" rtl="0" eaLnBrk="1" fontAlgn="auto" latinLnBrk="0" hangingPunct="1">
              <a:lnSpc>
                <a:spcPct val="150000"/>
              </a:lnSpc>
              <a:spcBef>
                <a:spcPts val="0"/>
              </a:spcBef>
              <a:spcAft>
                <a:spcPts val="0"/>
              </a:spcAft>
              <a:buClrTx/>
              <a:buSzTx/>
              <a:tabLst/>
              <a:defRPr/>
            </a:pPr>
            <a:r>
              <a:rPr lang="en-US" sz="1200" dirty="0">
                <a:solidFill>
                  <a:srgbClr val="FF0000"/>
                </a:solidFill>
                <a:latin typeface="IBM Plex Sans" panose="020B0503050203000203" pitchFamily="34" charset="0"/>
              </a:rPr>
              <a:t>md5sum hashing.txt | awk '{print $1}' | </a:t>
            </a:r>
            <a:r>
              <a:rPr lang="en-US" sz="1200" dirty="0" err="1">
                <a:solidFill>
                  <a:srgbClr val="FF0000"/>
                </a:solidFill>
                <a:latin typeface="IBM Plex Sans" panose="020B0503050203000203" pitchFamily="34" charset="0"/>
              </a:rPr>
              <a:t>wc</a:t>
            </a:r>
            <a:r>
              <a:rPr lang="en-US" sz="1200" dirty="0">
                <a:solidFill>
                  <a:srgbClr val="FF0000"/>
                </a:solidFill>
                <a:latin typeface="IBM Plex Sans" panose="020B0503050203000203" pitchFamily="34" charset="0"/>
              </a:rPr>
              <a:t> –c </a:t>
            </a:r>
          </a:p>
          <a:p>
            <a:pPr marR="0" lvl="0" algn="l" defTabSz="914400" rtl="0" eaLnBrk="1" fontAlgn="auto" latinLnBrk="0" hangingPunct="1">
              <a:lnSpc>
                <a:spcPct val="150000"/>
              </a:lnSpc>
              <a:spcBef>
                <a:spcPts val="0"/>
              </a:spcBef>
              <a:spcAft>
                <a:spcPts val="0"/>
              </a:spcAft>
              <a:buClrTx/>
              <a:buSzTx/>
              <a:tabLst/>
              <a:defRPr/>
            </a:pPr>
            <a:r>
              <a:rPr lang="en-US" sz="1200" dirty="0">
                <a:solidFill>
                  <a:prstClr val="white">
                    <a:lumMod val="85000"/>
                  </a:prstClr>
                </a:solidFill>
                <a:latin typeface="IBM Plex Sans" panose="020B0503050203000203" pitchFamily="34" charset="0"/>
              </a:rPr>
              <a:t>(Command explanation: Generate the hashing sum, which will output the hash sum itself and the filename, take only the first word in this string using parameter $1 with AWK utility, which in fact is the </a:t>
            </a:r>
            <a:r>
              <a:rPr lang="en-US" sz="1200" dirty="0" err="1">
                <a:solidFill>
                  <a:prstClr val="white">
                    <a:lumMod val="85000"/>
                  </a:prstClr>
                </a:solidFill>
                <a:latin typeface="IBM Plex Sans" panose="020B0503050203000203" pitchFamily="34" charset="0"/>
              </a:rPr>
              <a:t>hashsum</a:t>
            </a:r>
            <a:r>
              <a:rPr lang="en-US" sz="1200" dirty="0">
                <a:solidFill>
                  <a:prstClr val="white">
                    <a:lumMod val="85000"/>
                  </a:prstClr>
                </a:solidFill>
                <a:latin typeface="IBM Plex Sans" panose="020B0503050203000203" pitchFamily="34" charset="0"/>
              </a:rPr>
              <a:t>, and count using </a:t>
            </a:r>
            <a:r>
              <a:rPr lang="en-US" sz="1200" dirty="0" err="1">
                <a:solidFill>
                  <a:prstClr val="white">
                    <a:lumMod val="85000"/>
                  </a:prstClr>
                </a:solidFill>
                <a:latin typeface="IBM Plex Sans" panose="020B0503050203000203" pitchFamily="34" charset="0"/>
              </a:rPr>
              <a:t>wc</a:t>
            </a:r>
            <a:r>
              <a:rPr lang="en-US" sz="1200" dirty="0">
                <a:solidFill>
                  <a:prstClr val="white">
                    <a:lumMod val="85000"/>
                  </a:prstClr>
                </a:solidFill>
                <a:latin typeface="IBM Plex Sans" panose="020B0503050203000203" pitchFamily="34" charset="0"/>
              </a:rPr>
              <a:t> the characters in it. )</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Now execute it again replacing md5sum with sha1sum also.</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200" dirty="0">
                <a:solidFill>
                  <a:prstClr val="white">
                    <a:lumMod val="85000"/>
                  </a:prstClr>
                </a:solidFill>
                <a:latin typeface="IBM Plex Sans" panose="020B0503050203000203" pitchFamily="34" charset="0"/>
              </a:rPr>
              <a:t>What can you tell here?</a:t>
            </a:r>
          </a:p>
          <a:p>
            <a:pPr marR="0" lvl="0" algn="l" defTabSz="914400" rtl="0" eaLnBrk="1" fontAlgn="auto" latinLnBrk="0" hangingPunct="1">
              <a:lnSpc>
                <a:spcPct val="150000"/>
              </a:lnSpc>
              <a:spcBef>
                <a:spcPts val="0"/>
              </a:spcBef>
              <a:spcAft>
                <a:spcPts val="0"/>
              </a:spcAft>
              <a:buClrTx/>
              <a:buSzTx/>
              <a:tabLst/>
              <a:defRPr/>
            </a:pPr>
            <a:endParaRPr lang="en-US" sz="1200" dirty="0">
              <a:solidFill>
                <a:prstClr val="white">
                  <a:lumMod val="85000"/>
                </a:prstClr>
              </a:solidFill>
              <a:latin typeface="IBM Plex Sans" panose="020B0503050203000203" pitchFamily="34" charset="0"/>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2707595" y="351607"/>
            <a:ext cx="717279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Hands-On Laboratory – Hash Sums</a:t>
            </a:r>
          </a:p>
        </p:txBody>
      </p:sp>
    </p:spTree>
    <p:extLst>
      <p:ext uri="{BB962C8B-B14F-4D97-AF65-F5344CB8AC3E}">
        <p14:creationId xmlns:p14="http://schemas.microsoft.com/office/powerpoint/2010/main" val="3265813153"/>
      </p:ext>
    </p:extLst>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C48FB9-E167-7876-5965-8DED34F39FBD}"/>
              </a:ext>
            </a:extLst>
          </p:cNvPr>
          <p:cNvSpPr txBox="1"/>
          <p:nvPr/>
        </p:nvSpPr>
        <p:spPr>
          <a:xfrm>
            <a:off x="453517" y="237919"/>
            <a:ext cx="592311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IBM Plex Devanagari ExtraLight" panose="020B0303050203000203" pitchFamily="34" charset="0"/>
              </a:rPr>
              <a:t>About Me</a:t>
            </a:r>
          </a:p>
        </p:txBody>
      </p:sp>
      <p:pic>
        <p:nvPicPr>
          <p:cNvPr id="10" name="Screen Recording 9">
            <a:hlinkClick r:id="" action="ppaction://media"/>
            <a:extLst>
              <a:ext uri="{FF2B5EF4-FFF2-40B4-BE49-F238E27FC236}">
                <a16:creationId xmlns:a16="http://schemas.microsoft.com/office/drawing/2014/main" id="{F71AAB05-D216-B49D-DF41-C5671898BA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29177" y="3429000"/>
            <a:ext cx="3721750" cy="3250642"/>
          </a:xfrm>
          <a:prstGeom prst="rect">
            <a:avLst/>
          </a:prstGeom>
        </p:spPr>
      </p:pic>
      <p:pic>
        <p:nvPicPr>
          <p:cNvPr id="5" name="Content Placeholder 7" descr="A black and white striped logo&#10;&#10;Description automatically generated">
            <a:extLst>
              <a:ext uri="{FF2B5EF4-FFF2-40B4-BE49-F238E27FC236}">
                <a16:creationId xmlns:a16="http://schemas.microsoft.com/office/drawing/2014/main" id="{50C1BAD4-FB91-6307-BC52-BC6A232CFE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446" y="5946873"/>
            <a:ext cx="1619250" cy="581025"/>
          </a:xfrm>
          <a:prstGeom prst="rect">
            <a:avLst/>
          </a:prstGeom>
        </p:spPr>
      </p:pic>
      <p:sp>
        <p:nvSpPr>
          <p:cNvPr id="12" name="TextBox 11">
            <a:extLst>
              <a:ext uri="{FF2B5EF4-FFF2-40B4-BE49-F238E27FC236}">
                <a16:creationId xmlns:a16="http://schemas.microsoft.com/office/drawing/2014/main" id="{A6B5689F-53A6-9DB4-1548-4BDD9AD1ADED}"/>
              </a:ext>
            </a:extLst>
          </p:cNvPr>
          <p:cNvSpPr txBox="1"/>
          <p:nvPr/>
        </p:nvSpPr>
        <p:spPr>
          <a:xfrm>
            <a:off x="453517" y="714670"/>
            <a:ext cx="8443595" cy="5109091"/>
          </a:xfrm>
          <a:prstGeom prst="rect">
            <a:avLst/>
          </a:prstGeom>
          <a:noFill/>
        </p:spPr>
        <p:txBody>
          <a:bodyPr wrap="square" rtlCol="0">
            <a:spAutoFit/>
          </a:bodyPr>
          <a:lstStyle/>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lvl="0">
              <a:defRPr/>
            </a:pPr>
            <a:r>
              <a:rPr lang="en-US" sz="1400" b="1" dirty="0">
                <a:solidFill>
                  <a:schemeClr val="bg1"/>
                </a:solidFill>
                <a:latin typeface="IBM Plex Sans" panose="020B0503050203000203" pitchFamily="34" charset="0"/>
                <a:cs typeface="IBM Plex Devanagari ExtraLight" panose="020B0303050203000203" pitchFamily="34" charset="0"/>
              </a:rPr>
              <a:t>Daniel Cozmescu - M. Sc.</a:t>
            </a:r>
          </a:p>
          <a:p>
            <a:pPr lvl="0">
              <a:defRPr/>
            </a:pPr>
            <a:endParaRPr lang="en-US" sz="1400" b="1" dirty="0">
              <a:solidFill>
                <a:schemeClr val="bg1"/>
              </a:solidFill>
              <a:latin typeface="IBM Plex Sans" panose="020B0503050203000203" pitchFamily="34" charset="0"/>
              <a:cs typeface="IBM Plex Devanagari ExtraLight" panose="020B0303050203000203" pitchFamily="34" charset="0"/>
            </a:endParaRPr>
          </a:p>
          <a:p>
            <a:pPr lvl="0">
              <a:defRPr/>
            </a:pPr>
            <a:r>
              <a:rPr lang="en-US" sz="1400" b="1" i="1" dirty="0">
                <a:solidFill>
                  <a:schemeClr val="bg1"/>
                </a:solidFill>
                <a:latin typeface="IBM Plex Sans" panose="020B0503050203000203" pitchFamily="34" charset="0"/>
                <a:cs typeface="IBM Plex Devanagari ExtraLight" panose="020B0303050203000203" pitchFamily="34" charset="0"/>
              </a:rPr>
              <a:t>Educational Background – IESC, Transylvania University</a:t>
            </a:r>
          </a:p>
          <a:p>
            <a:pPr lvl="0">
              <a:defRPr/>
            </a:pPr>
            <a:r>
              <a:rPr lang="en-US" sz="1400" dirty="0">
                <a:solidFill>
                  <a:schemeClr val="bg1"/>
                </a:solidFill>
                <a:latin typeface="IBM Plex Sans" panose="020B0503050203000203" pitchFamily="34" charset="0"/>
                <a:cs typeface="IBM Plex Devanagari ExtraLight" panose="020B0303050203000203" pitchFamily="34" charset="0"/>
              </a:rPr>
              <a:t>Bachelor’s Degree in Computer Science – Summa cum laude</a:t>
            </a:r>
          </a:p>
          <a:p>
            <a:pPr lvl="0">
              <a:defRPr/>
            </a:pPr>
            <a:r>
              <a:rPr lang="en-US" sz="1400" dirty="0">
                <a:solidFill>
                  <a:schemeClr val="bg1"/>
                </a:solidFill>
                <a:latin typeface="IBM Plex Sans" panose="020B0503050203000203" pitchFamily="34" charset="0"/>
                <a:cs typeface="IBM Plex Devanagari ExtraLight" panose="020B0303050203000203" pitchFamily="34" charset="0"/>
              </a:rPr>
              <a:t>Master’s Degree in Cybersecurity – Magna cum laude</a:t>
            </a:r>
          </a:p>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lvl="0">
              <a:defRPr/>
            </a:pPr>
            <a:r>
              <a:rPr lang="en-US" sz="1400" b="1" i="1" dirty="0">
                <a:solidFill>
                  <a:schemeClr val="bg1"/>
                </a:solidFill>
                <a:latin typeface="IBM Plex Sans" panose="020B0503050203000203" pitchFamily="34" charset="0"/>
                <a:cs typeface="IBM Plex Devanagari ExtraLight" panose="020B0303050203000203" pitchFamily="34" charset="0"/>
              </a:rPr>
              <a:t>Professional Experience – Mainly IBM</a:t>
            </a: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Siemens Summer School – C#, C/C++, Java, Git </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Learned C#, C/C++, Java, and Git through hands-on projects. Built strong foundations in programming and version control.</a:t>
            </a:r>
          </a:p>
          <a:p>
            <a:pPr lvl="0">
              <a:defRPr/>
            </a:pPr>
            <a:endParaRPr lang="en-US" sz="10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IBM Summer School – ORACLE SQL Database</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Focused on SQL Administration. Gained solid skills in database management and query optimization.</a:t>
            </a:r>
          </a:p>
          <a:p>
            <a:pPr lvl="0">
              <a:defRPr/>
            </a:pPr>
            <a:endParaRPr lang="en-US" sz="10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IBM Internship – IT Infrastructure</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Worked on IT infrastructure tasks. Improved scripting, automation, and problem-solving in real-world environments.</a:t>
            </a:r>
          </a:p>
          <a:p>
            <a:pPr lvl="0">
              <a:defRPr/>
            </a:pPr>
            <a:endParaRPr lang="en-US" sz="10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Junior Infrastructure Specialist </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Maintained and supported IT systems. Gained experience in networks, servers, and basic automation.</a:t>
            </a:r>
          </a:p>
          <a:p>
            <a:pPr marL="285750" lvl="0" indent="-285750">
              <a:buFont typeface="Arial" panose="020B0604020202020204" pitchFamily="34" charset="0"/>
              <a:buChar char="•"/>
              <a:defRPr/>
            </a:pPr>
            <a:endParaRPr lang="en-US" sz="10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DevOps &amp; Automation Engineer </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Built CI/CD pipelines, automated deployments, password rotations, business processes and improved system reliability. Strong in scripting, cloud, and tools like Jenkins, AWS, Python, Bash, AWS CLI, Terraform.</a:t>
            </a:r>
          </a:p>
          <a:p>
            <a:pPr marL="285750" lvl="0" indent="-285750">
              <a:buFont typeface="Arial" panose="020B0604020202020204" pitchFamily="34" charset="0"/>
              <a:buChar char="•"/>
              <a:defRPr/>
            </a:pPr>
            <a:endParaRPr lang="en-US" sz="10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Senior DevOps &amp; Automation Engineer</a:t>
            </a:r>
          </a:p>
          <a:p>
            <a:pPr marL="285750" lvl="0" indent="-285750">
              <a:buFont typeface="Arial" panose="020B0604020202020204" pitchFamily="34" charset="0"/>
              <a:buChar char="•"/>
              <a:defRPr/>
            </a:pPr>
            <a:r>
              <a:rPr lang="en-US" sz="1000" dirty="0">
                <a:solidFill>
                  <a:schemeClr val="bg1"/>
                </a:solidFill>
                <a:latin typeface="IBM Plex Sans" panose="020B0503050203000203" pitchFamily="34" charset="0"/>
                <a:cs typeface="IBM Plex Devanagari ExtraLight" panose="020B0303050203000203" pitchFamily="34" charset="0"/>
              </a:rPr>
              <a:t>Led automation initiatives, improved ticket solving techniques from manual to automated solving using AI. Skilled in cloud platforms, advanced CI/CD, monitoring, and team mentorship.</a:t>
            </a:r>
          </a:p>
        </p:txBody>
      </p:sp>
      <p:pic>
        <p:nvPicPr>
          <p:cNvPr id="14" name="Picture 13">
            <a:hlinkClick r:id="rId6"/>
            <a:extLst>
              <a:ext uri="{FF2B5EF4-FFF2-40B4-BE49-F238E27FC236}">
                <a16:creationId xmlns:a16="http://schemas.microsoft.com/office/drawing/2014/main" id="{4565B276-1E34-9702-DB41-24B855EF7E25}"/>
              </a:ext>
            </a:extLst>
          </p:cNvPr>
          <p:cNvPicPr>
            <a:picLocks noChangeAspect="1"/>
          </p:cNvPicPr>
          <p:nvPr/>
        </p:nvPicPr>
        <p:blipFill rotWithShape="1">
          <a:blip r:embed="rId7"/>
          <a:srcRect l="70352" b="6534"/>
          <a:stretch/>
        </p:blipFill>
        <p:spPr>
          <a:xfrm>
            <a:off x="2382738" y="352706"/>
            <a:ext cx="388253" cy="342719"/>
          </a:xfrm>
          <a:prstGeom prst="rect">
            <a:avLst/>
          </a:prstGeom>
        </p:spPr>
      </p:pic>
      <p:pic>
        <p:nvPicPr>
          <p:cNvPr id="16" name="Picture 15">
            <a:extLst>
              <a:ext uri="{FF2B5EF4-FFF2-40B4-BE49-F238E27FC236}">
                <a16:creationId xmlns:a16="http://schemas.microsoft.com/office/drawing/2014/main" id="{9C23D783-6C9D-CA35-2D32-3D6CC8EDC435}"/>
              </a:ext>
            </a:extLst>
          </p:cNvPr>
          <p:cNvPicPr>
            <a:picLocks noChangeAspect="1"/>
          </p:cNvPicPr>
          <p:nvPr/>
        </p:nvPicPr>
        <p:blipFill>
          <a:blip r:embed="rId8"/>
          <a:stretch>
            <a:fillRect/>
          </a:stretch>
        </p:blipFill>
        <p:spPr>
          <a:xfrm>
            <a:off x="9040337" y="622489"/>
            <a:ext cx="2304856" cy="3044400"/>
          </a:xfrm>
          <a:prstGeom prst="rect">
            <a:avLst/>
          </a:prstGeom>
        </p:spPr>
      </p:pic>
    </p:spTree>
    <p:extLst>
      <p:ext uri="{BB962C8B-B14F-4D97-AF65-F5344CB8AC3E}">
        <p14:creationId xmlns:p14="http://schemas.microsoft.com/office/powerpoint/2010/main" val="214179960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15"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par>
                                <p:cTn id="12" presetID="53" presetClass="entr" presetSubtype="16"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300" fill="hold"/>
                                        <p:tgtEl>
                                          <p:spTgt spid="14"/>
                                        </p:tgtEl>
                                        <p:attrNameLst>
                                          <p:attrName>ppt_w</p:attrName>
                                        </p:attrNameLst>
                                      </p:cBhvr>
                                      <p:tavLst>
                                        <p:tav tm="0">
                                          <p:val>
                                            <p:fltVal val="0"/>
                                          </p:val>
                                        </p:tav>
                                        <p:tav tm="100000">
                                          <p:val>
                                            <p:strVal val="#ppt_w"/>
                                          </p:val>
                                        </p:tav>
                                      </p:tavLst>
                                    </p:anim>
                                    <p:anim calcmode="lin" valueType="num">
                                      <p:cBhvr>
                                        <p:cTn id="15" dur="300" fill="hold"/>
                                        <p:tgtEl>
                                          <p:spTgt spid="14"/>
                                        </p:tgtEl>
                                        <p:attrNameLst>
                                          <p:attrName>ppt_h</p:attrName>
                                        </p:attrNameLst>
                                      </p:cBhvr>
                                      <p:tavLst>
                                        <p:tav tm="0">
                                          <p:val>
                                            <p:fltVal val="0"/>
                                          </p:val>
                                        </p:tav>
                                        <p:tav tm="100000">
                                          <p:val>
                                            <p:strVal val="#ppt_h"/>
                                          </p:val>
                                        </p:tav>
                                      </p:tavLst>
                                    </p:anim>
                                    <p:animEffect transition="in" filter="fade">
                                      <p:cBhvr>
                                        <p:cTn id="16"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repeatCount="indefinite"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bldLst>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63146" y="1251375"/>
            <a:ext cx="11815494" cy="4494115"/>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Open your Kali Linux Instances and initiate a new terminal</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Go to Desktop (/home/kali/Desktop)</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2. Using RSA, we need to generate RSA keys (private then public keys), encrypt the file using recipient public key,  and decrypt it using recipient private key.</a:t>
            </a:r>
          </a:p>
          <a:p>
            <a:pPr marR="0" lvl="0" algn="l" defTabSz="914400" rtl="0" eaLnBrk="1" fontAlgn="auto" latinLnBrk="0" hangingPunct="1">
              <a:lnSpc>
                <a:spcPct val="150000"/>
              </a:lnSpc>
              <a:spcBef>
                <a:spcPts val="0"/>
              </a:spcBef>
              <a:spcAft>
                <a:spcPts val="0"/>
              </a:spcAft>
              <a:buClrTx/>
              <a:buSzTx/>
              <a:tabLst/>
              <a:defRPr/>
            </a:pPr>
            <a:endParaRPr lang="en-US" sz="1200" dirty="0">
              <a:solidFill>
                <a:prstClr val="white">
                  <a:lumMod val="85000"/>
                </a:prstClr>
              </a:solidFill>
              <a:latin typeface="IBM Plex Sans" panose="020B0503050203000203" pitchFamily="34" charset="0"/>
            </a:endParaRPr>
          </a:p>
          <a:p>
            <a:pPr marR="0" lvl="0" algn="l" defTabSz="914400" rtl="0" eaLnBrk="1" fontAlgn="auto" latinLnBrk="0" hangingPunct="1">
              <a:lnSpc>
                <a:spcPct val="150000"/>
              </a:lnSpc>
              <a:spcBef>
                <a:spcPts val="0"/>
              </a:spcBef>
              <a:spcAft>
                <a:spcPts val="0"/>
              </a:spcAft>
              <a:buClrTx/>
              <a:buSzTx/>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Generate RSA Keys using:</a:t>
            </a:r>
          </a:p>
          <a:p>
            <a:pPr marR="0" lvl="0" algn="l" defTabSz="914400" rtl="0" eaLnBrk="1" fontAlgn="auto" latinLnBrk="0" hangingPunct="1">
              <a:lnSpc>
                <a:spcPct val="150000"/>
              </a:lnSpc>
              <a:spcBef>
                <a:spcPts val="0"/>
              </a:spcBef>
              <a:spcAft>
                <a:spcPts val="0"/>
              </a:spcAft>
              <a:buClrTx/>
              <a:buSzTx/>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genpkey</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-algorithm RSA -out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private_key.pem</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-aes256</a:t>
            </a:r>
          </a:p>
          <a:p>
            <a:pPr marR="0" lvl="0" algn="l" defTabSz="914400" rtl="0" eaLnBrk="1" fontAlgn="auto" latinLnBrk="0" hangingPunct="1">
              <a:lnSpc>
                <a:spcPct val="150000"/>
              </a:lnSpc>
              <a:spcBef>
                <a:spcPts val="0"/>
              </a:spcBef>
              <a:spcAft>
                <a:spcPts val="0"/>
              </a:spcAft>
              <a:buClrTx/>
              <a:buSzTx/>
              <a:tabLst/>
              <a:defRPr/>
            </a:pPr>
            <a:r>
              <a:rPr lang="en-US" sz="1200" dirty="0">
                <a:solidFill>
                  <a:prstClr val="white">
                    <a:lumMod val="85000"/>
                  </a:prstClr>
                </a:solidFill>
                <a:latin typeface="IBM Plex Sans" panose="020B0503050203000203" pitchFamily="34" charset="0"/>
              </a:rPr>
              <a:t>Enter a “passphrase” between 4-1024 characters for example : “crypto”</a:t>
            </a: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lang="en-US" sz="1200" dirty="0">
                <a:solidFill>
                  <a:prstClr val="white">
                    <a:lumMod val="85000"/>
                  </a:prstClr>
                </a:solidFill>
                <a:latin typeface="IBM Plex Sans" panose="020B0503050203000203" pitchFamily="34" charset="0"/>
              </a:rPr>
              <a:t>The output should be a file named </a:t>
            </a:r>
            <a:r>
              <a:rPr lang="en-US" sz="1200" dirty="0" err="1">
                <a:solidFill>
                  <a:prstClr val="white">
                    <a:lumMod val="85000"/>
                  </a:prstClr>
                </a:solidFill>
                <a:latin typeface="IBM Plex Sans" panose="020B0503050203000203" pitchFamily="34" charset="0"/>
              </a:rPr>
              <a:t>private_key.pem</a:t>
            </a:r>
            <a:r>
              <a:rPr lang="en-US" sz="1200" dirty="0">
                <a:solidFill>
                  <a:prstClr val="white">
                    <a:lumMod val="85000"/>
                  </a:prstClr>
                </a:solidFill>
                <a:latin typeface="IBM Plex Sans" panose="020B0503050203000203" pitchFamily="34" charset="0"/>
              </a:rPr>
              <a:t>.</a:t>
            </a:r>
            <a:br>
              <a:rPr lang="en-US" sz="1200" dirty="0">
                <a:solidFill>
                  <a:prstClr val="white">
                    <a:lumMod val="85000"/>
                  </a:prstClr>
                </a:solidFill>
                <a:latin typeface="IBM Plex Sans" panose="020B0503050203000203" pitchFamily="34" charset="0"/>
              </a:rPr>
            </a:br>
            <a:r>
              <a:rPr lang="en-US" sz="1200" dirty="0">
                <a:solidFill>
                  <a:prstClr val="white">
                    <a:lumMod val="85000"/>
                  </a:prstClr>
                </a:solidFill>
                <a:latin typeface="IBM Plex Sans" panose="020B0503050203000203" pitchFamily="34" charset="0"/>
              </a:rPr>
              <a:t>Execute “cat </a:t>
            </a:r>
            <a:r>
              <a:rPr lang="en-US" sz="1200" dirty="0" err="1">
                <a:solidFill>
                  <a:prstClr val="white">
                    <a:lumMod val="85000"/>
                  </a:prstClr>
                </a:solidFill>
                <a:latin typeface="IBM Plex Sans" panose="020B0503050203000203" pitchFamily="34" charset="0"/>
              </a:rPr>
              <a:t>private_key.pem</a:t>
            </a:r>
            <a:r>
              <a:rPr lang="en-US" sz="1200" dirty="0">
                <a:solidFill>
                  <a:prstClr val="white">
                    <a:lumMod val="85000"/>
                  </a:prstClr>
                </a:solidFill>
                <a:latin typeface="IBM Plex Sans" panose="020B0503050203000203" pitchFamily="34" charset="0"/>
              </a:rPr>
              <a:t>” to see it’s encoded content.</a:t>
            </a:r>
          </a:p>
          <a:p>
            <a:pPr marR="0" lvl="0" algn="l" defTabSz="914400" rtl="0" eaLnBrk="1" fontAlgn="auto" latinLnBrk="0" hangingPunct="1">
              <a:lnSpc>
                <a:spcPct val="150000"/>
              </a:lnSpc>
              <a:spcBef>
                <a:spcPts val="0"/>
              </a:spcBef>
              <a:spcAft>
                <a:spcPts val="0"/>
              </a:spcAft>
              <a:buClrTx/>
              <a:buSzTx/>
              <a:tabLst/>
              <a:defRPr/>
            </a:pP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Extract public key using:</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rsa</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pubout</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-in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private_key.pem</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-out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public_key.pem</a:t>
            </a:r>
            <a:endPar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Enter the same passphrase you used previously.</a:t>
            </a: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You should see a </a:t>
            </a:r>
            <a:r>
              <a:rPr lang="en-US" sz="1200" dirty="0" err="1">
                <a:solidFill>
                  <a:prstClr val="white">
                    <a:lumMod val="85000"/>
                  </a:prstClr>
                </a:solidFill>
                <a:latin typeface="IBM Plex Sans" panose="020B0503050203000203" pitchFamily="34" charset="0"/>
              </a:rPr>
              <a:t>public_key.pem</a:t>
            </a:r>
            <a:r>
              <a:rPr lang="en-US" sz="1200" dirty="0">
                <a:solidFill>
                  <a:prstClr val="white">
                    <a:lumMod val="85000"/>
                  </a:prstClr>
                </a:solidFill>
                <a:latin typeface="IBM Plex Sans" panose="020B0503050203000203" pitchFamily="34" charset="0"/>
              </a:rPr>
              <a:t> file. </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Again using cat command, display the file content.</a:t>
            </a: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1454867" y="296743"/>
            <a:ext cx="952882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Hands-On Laboratory – Asymmetric Encryption</a:t>
            </a:r>
          </a:p>
        </p:txBody>
      </p:sp>
      <p:pic>
        <p:nvPicPr>
          <p:cNvPr id="10" name="Picture 9">
            <a:extLst>
              <a:ext uri="{FF2B5EF4-FFF2-40B4-BE49-F238E27FC236}">
                <a16:creationId xmlns:a16="http://schemas.microsoft.com/office/drawing/2014/main" id="{48B6E75C-8695-A6F3-179E-04B0B5106D80}"/>
              </a:ext>
            </a:extLst>
          </p:cNvPr>
          <p:cNvPicPr>
            <a:picLocks noChangeAspect="1"/>
          </p:cNvPicPr>
          <p:nvPr/>
        </p:nvPicPr>
        <p:blipFill>
          <a:blip r:embed="rId3"/>
          <a:stretch>
            <a:fillRect/>
          </a:stretch>
        </p:blipFill>
        <p:spPr>
          <a:xfrm>
            <a:off x="6772899" y="3839547"/>
            <a:ext cx="4210795" cy="1861457"/>
          </a:xfrm>
          <a:prstGeom prst="rect">
            <a:avLst/>
          </a:prstGeom>
        </p:spPr>
      </p:pic>
    </p:spTree>
    <p:extLst>
      <p:ext uri="{BB962C8B-B14F-4D97-AF65-F5344CB8AC3E}">
        <p14:creationId xmlns:p14="http://schemas.microsoft.com/office/powerpoint/2010/main" val="1897716835"/>
      </p:ext>
    </p:extLst>
  </p:cSld>
  <p:clrMapOvr>
    <a:masterClrMapping/>
  </p:clrMapOvr>
  <p:transition spd="slow">
    <p:wipe dir="r"/>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63146" y="887638"/>
            <a:ext cx="11815494" cy="5048113"/>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Encrypt the file using the recipient public key using:</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rsautl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-encrypt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pubin</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inkey</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public_key.pem</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-in hashing.txt -out hashing_encrypted.dat</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 </a:t>
            </a:r>
            <a:r>
              <a:rPr lang="en-US" sz="1200" dirty="0" err="1">
                <a:solidFill>
                  <a:prstClr val="white">
                    <a:lumMod val="85000"/>
                  </a:prstClr>
                </a:solidFill>
                <a:latin typeface="IBM Plex Sans" panose="020B0503050203000203" pitchFamily="34" charset="0"/>
              </a:rPr>
              <a:t>rsautl</a:t>
            </a:r>
            <a:r>
              <a:rPr lang="en-US" sz="1200" dirty="0">
                <a:solidFill>
                  <a:prstClr val="white">
                    <a:lumMod val="85000"/>
                  </a:prstClr>
                </a:solidFill>
                <a:latin typeface="IBM Plex Sans" panose="020B0503050203000203" pitchFamily="34" charset="0"/>
              </a:rPr>
              <a:t> command can be used to sign, verify, encrypt and decrypt data using the RSA algorithm</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pubin</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Specifies that the input file (</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public_key.pem</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is a public key.</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inkey</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public_key.pem</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Specifies the public key file.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-in hashing.txt: Specifies the input plaintext file (hashing.txt).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-out hashing_encrypted.dat: Specifies the output encrypted file (hashing_encrypted.dat).</a:t>
            </a: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The output should be a file named hashing_encrypted.dat</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Inside it, if you output it’s content, “cat hashing_encrypted.dat”, you will see that the plain text has been encrypted using the public key.</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Now in order to revert the encryption of the file, we need to decrypt it using the private key (early derived from the public key itself) using:</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rsautl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-decrypt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inkey</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private_key.pem</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-in hashing_encrypted.dat -out hashing_decrypted.txt</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inkey</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a:t>
            </a:r>
            <a:r>
              <a:rPr kumimoji="0" lang="en-US" sz="1200" b="0" i="0" u="none" strike="noStrike" kern="1200" cap="none" spc="0" normalizeH="0" baseline="0" noProof="0" dirty="0" err="1">
                <a:ln>
                  <a:noFill/>
                </a:ln>
                <a:solidFill>
                  <a:prstClr val="white">
                    <a:lumMod val="85000"/>
                  </a:prstClr>
                </a:solidFill>
                <a:effectLst/>
                <a:uLnTx/>
                <a:uFillTx/>
                <a:latin typeface="IBM Plex Sans" panose="020B0503050203000203" pitchFamily="34" charset="0"/>
                <a:ea typeface="+mn-ea"/>
                <a:cs typeface="+mn-cs"/>
              </a:rPr>
              <a:t>private_key.pem</a:t>
            </a: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Specifies the private key file.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-in hashing_encrypted.dat: Specifies the input encrypted file (hashing_encrypted.dat).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-out hashing_decrypted.txt: Specifies the output decrypted file (hashing_decrypted.txt).</a:t>
            </a: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Now you should see a file named hashing_decrypted.txt, and if you output it’s content, the plain text should appear again.</a:t>
            </a: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1454867" y="296743"/>
            <a:ext cx="952882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Hands-On Laboratory – Asymmetric Encryption</a:t>
            </a:r>
          </a:p>
        </p:txBody>
      </p:sp>
    </p:spTree>
    <p:extLst>
      <p:ext uri="{BB962C8B-B14F-4D97-AF65-F5344CB8AC3E}">
        <p14:creationId xmlns:p14="http://schemas.microsoft.com/office/powerpoint/2010/main" val="3497494420"/>
      </p:ext>
    </p:extLst>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201020" y="1116238"/>
            <a:ext cx="11815494" cy="4771114"/>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Generate AES Key </a:t>
            </a:r>
            <a:r>
              <a:rPr lang="en-US" sz="1200" dirty="0">
                <a:solidFill>
                  <a:prstClr val="white">
                    <a:lumMod val="85000"/>
                  </a:prstClr>
                </a:solidFill>
                <a:latin typeface="IBM Plex Sans" panose="020B0503050203000203" pitchFamily="34" charset="0"/>
              </a:rPr>
              <a:t>using the following command as a file: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rand -out </a:t>
            </a: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aes_key.bin</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32</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The command randomly generates an </a:t>
            </a:r>
            <a:r>
              <a:rPr lang="en-US" sz="1200" dirty="0" err="1">
                <a:solidFill>
                  <a:prstClr val="white">
                    <a:lumMod val="85000"/>
                  </a:prstClr>
                </a:solidFill>
                <a:latin typeface="IBM Plex Sans" panose="020B0503050203000203" pitchFamily="34" charset="0"/>
              </a:rPr>
              <a:t>aes</a:t>
            </a:r>
            <a:r>
              <a:rPr lang="en-US" sz="1200" dirty="0">
                <a:solidFill>
                  <a:prstClr val="white">
                    <a:lumMod val="85000"/>
                  </a:prstClr>
                </a:solidFill>
                <a:latin typeface="IBM Plex Sans" panose="020B0503050203000203" pitchFamily="34" charset="0"/>
              </a:rPr>
              <a:t> key of 32 byte(256bit) and export it using out to </a:t>
            </a:r>
            <a:r>
              <a:rPr lang="en-US" sz="1200" dirty="0" err="1">
                <a:solidFill>
                  <a:prstClr val="white">
                    <a:lumMod val="85000"/>
                  </a:prstClr>
                </a:solidFill>
                <a:latin typeface="IBM Plex Sans" panose="020B0503050203000203" pitchFamily="34" charset="0"/>
              </a:rPr>
              <a:t>aes_key.bin</a:t>
            </a: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Encrypt the file using:</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err="1">
                <a:solidFill>
                  <a:srgbClr val="FF0000"/>
                </a:solidFill>
                <a:latin typeface="IBM Plex Sans" panose="020B0503050203000203" pitchFamily="34" charset="0"/>
              </a:rPr>
              <a:t>openssl</a:t>
            </a:r>
            <a:r>
              <a:rPr lang="en-US" sz="1200" dirty="0">
                <a:solidFill>
                  <a:srgbClr val="FF0000"/>
                </a:solidFill>
                <a:latin typeface="IBM Plex Sans" panose="020B0503050203000203" pitchFamily="34" charset="0"/>
              </a:rPr>
              <a:t> enc -aes-256-cbc -salt -in hashing.txt -out hashing_encrypted_aes.dat -pass file:aes_key.bin</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solidFill>
                <a:prstClr val="white">
                  <a:lumMod val="85000"/>
                </a:prstClr>
              </a:solidFill>
              <a:latin typeface="IBM Plex Sans" panose="020B050305020300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err="1">
                <a:solidFill>
                  <a:prstClr val="white">
                    <a:lumMod val="85000"/>
                  </a:prstClr>
                </a:solidFill>
                <a:latin typeface="IBM Plex Sans" panose="020B0503050203000203" pitchFamily="34" charset="0"/>
              </a:rPr>
              <a:t>Openssl</a:t>
            </a:r>
            <a:r>
              <a:rPr lang="en-US" sz="1200" dirty="0">
                <a:solidFill>
                  <a:prstClr val="white">
                    <a:lumMod val="85000"/>
                  </a:prstClr>
                </a:solidFill>
                <a:latin typeface="IBM Plex Sans" panose="020B0503050203000203" pitchFamily="34" charset="0"/>
              </a:rPr>
              <a:t> – utility to encrypt, decrypt, generate keys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Enc – the module which we are using (encrypt/decrypt)</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solidFill>
                  <a:prstClr val="white">
                    <a:lumMod val="85000"/>
                  </a:prstClr>
                </a:solidFill>
                <a:latin typeface="IBM Plex Sans" panose="020B0503050203000203" pitchFamily="34" charset="0"/>
              </a:rPr>
              <a:t>-aes-256-cbc – what type of encryption we are using, aes256(as the key was generated for 256 bits for this type of encryption, and we are using block cipher CBC)</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200" dirty="0">
                <a:solidFill>
                  <a:prstClr val="white">
                    <a:lumMod val="85000"/>
                  </a:prstClr>
                </a:solidFill>
                <a:latin typeface="IBM Plex Sans" panose="020B0503050203000203" pitchFamily="34" charset="0"/>
              </a:rPr>
              <a:t>Salt – for example if we defragment the data into a low level understanding, the following : “IBM” in size will not be 32 bytes itself, but less, so we pad it (add some random padding to achieve/reach the desired length). (Padding in cybersecurity basically means if you cannot encrypt a text of exactly the size you generated the key, you will pad it until it reaches the desired length.</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200" dirty="0">
                <a:solidFill>
                  <a:prstClr val="white">
                    <a:lumMod val="85000"/>
                  </a:prstClr>
                </a:solidFill>
                <a:latin typeface="IBM Plex Sans" panose="020B0503050203000203" pitchFamily="34" charset="0"/>
              </a:rPr>
              <a:t>In means that we want to encrypt the mentioned txt</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200" dirty="0">
                <a:solidFill>
                  <a:prstClr val="white">
                    <a:lumMod val="85000"/>
                  </a:prstClr>
                </a:solidFill>
                <a:latin typeface="IBM Plex Sans" panose="020B0503050203000203" pitchFamily="34" charset="0"/>
              </a:rPr>
              <a:t>Out is the results of the encryption ( a new file )</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200" dirty="0">
                <a:solidFill>
                  <a:prstClr val="white">
                    <a:lumMod val="85000"/>
                  </a:prstClr>
                </a:solidFill>
                <a:latin typeface="IBM Plex Sans" panose="020B0503050203000203" pitchFamily="34" charset="0"/>
              </a:rPr>
              <a:t>Pass means the password or the key itself which in fact for us is the file </a:t>
            </a:r>
            <a:r>
              <a:rPr lang="en-US" sz="1200" dirty="0" err="1">
                <a:solidFill>
                  <a:prstClr val="white">
                    <a:lumMod val="85000"/>
                  </a:prstClr>
                </a:solidFill>
                <a:latin typeface="IBM Plex Sans" panose="020B0503050203000203" pitchFamily="34" charset="0"/>
              </a:rPr>
              <a:t>aes_key.bin</a:t>
            </a:r>
            <a:endParaRPr lang="en-US" sz="1200" dirty="0">
              <a:solidFill>
                <a:prstClr val="white">
                  <a:lumMod val="85000"/>
                </a:prstClr>
              </a:solidFill>
              <a:latin typeface="IBM Plex Sans" panose="020B0503050203000203" pitchFamily="34" charset="0"/>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1454867" y="296743"/>
            <a:ext cx="952882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Hands-On Laboratory – Symmetric Encryption</a:t>
            </a:r>
          </a:p>
        </p:txBody>
      </p:sp>
    </p:spTree>
    <p:extLst>
      <p:ext uri="{BB962C8B-B14F-4D97-AF65-F5344CB8AC3E}">
        <p14:creationId xmlns:p14="http://schemas.microsoft.com/office/powerpoint/2010/main" val="3967893997"/>
      </p:ext>
    </p:extLst>
  </p:cSld>
  <p:clrMapOvr>
    <a:masterClrMapping/>
  </p:clrMapOvr>
  <p:transition spd="slow">
    <p:wipe dir="r"/>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201020" y="1116238"/>
            <a:ext cx="11815494" cy="3109121"/>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In order to decrypt the information, we will use the same key (bin key file) using the following command:</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err="1">
                <a:ln>
                  <a:noFill/>
                </a:ln>
                <a:solidFill>
                  <a:srgbClr val="FF0000"/>
                </a:solidFill>
                <a:effectLst/>
                <a:uLnTx/>
                <a:uFillTx/>
                <a:latin typeface="IBM Plex Sans" panose="020B0503050203000203" pitchFamily="34" charset="0"/>
                <a:ea typeface="+mn-ea"/>
                <a:cs typeface="+mn-cs"/>
              </a:rPr>
              <a:t>openssl</a:t>
            </a:r>
            <a:r>
              <a:rPr kumimoji="0" lang="en-US" sz="12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enc -d -aes-256-cbc -in hashing_encrypted_aes.dat -out hashing_decrypted_aes.txt -pass file:aes_key.bin</a:t>
            </a:r>
          </a:p>
          <a:p>
            <a:pPr>
              <a:lnSpc>
                <a:spcPct val="150000"/>
              </a:lnSpc>
              <a:defRPr/>
            </a:pPr>
            <a:endParaRPr lang="en-US" sz="1200" dirty="0">
              <a:solidFill>
                <a:prstClr val="white">
                  <a:lumMod val="85000"/>
                </a:prstClr>
              </a:solidFill>
              <a:latin typeface="IBM Plex Sans" panose="020B0503050203000203" pitchFamily="34" charset="0"/>
            </a:endParaRPr>
          </a:p>
          <a:p>
            <a:pPr>
              <a:lnSpc>
                <a:spcPct val="150000"/>
              </a:lnSpc>
              <a:defRPr/>
            </a:pPr>
            <a:r>
              <a:rPr lang="en-US" sz="1200" dirty="0">
                <a:solidFill>
                  <a:prstClr val="white">
                    <a:lumMod val="85000"/>
                  </a:prstClr>
                </a:solidFill>
                <a:latin typeface="IBM Plex Sans" panose="020B0503050203000203" pitchFamily="34" charset="0"/>
              </a:rPr>
              <a:t>Enc –d = decrypt command</a:t>
            </a:r>
          </a:p>
          <a:p>
            <a:pPr>
              <a:lnSpc>
                <a:spcPct val="150000"/>
              </a:lnSpc>
              <a:defRPr/>
            </a:pPr>
            <a:r>
              <a:rPr lang="en-US" sz="1200" dirty="0">
                <a:solidFill>
                  <a:prstClr val="white">
                    <a:lumMod val="85000"/>
                  </a:prstClr>
                </a:solidFill>
                <a:latin typeface="IBM Plex Sans" panose="020B0503050203000203" pitchFamily="34" charset="0"/>
              </a:rPr>
              <a:t>-aes-256-cbc same as before, must be mentioned so we decrypt it using reverse engineering based on the encrypt command</a:t>
            </a:r>
          </a:p>
          <a:p>
            <a:pPr>
              <a:lnSpc>
                <a:spcPct val="150000"/>
              </a:lnSpc>
              <a:defRPr/>
            </a:pPr>
            <a:r>
              <a:rPr lang="en-US" sz="1200" dirty="0">
                <a:solidFill>
                  <a:prstClr val="white">
                    <a:lumMod val="85000"/>
                  </a:prstClr>
                </a:solidFill>
                <a:latin typeface="IBM Plex Sans" panose="020B0503050203000203" pitchFamily="34" charset="0"/>
              </a:rPr>
              <a:t>-in will get the encrypted file</a:t>
            </a:r>
          </a:p>
          <a:p>
            <a:pPr>
              <a:lnSpc>
                <a:spcPct val="150000"/>
              </a:lnSpc>
              <a:defRPr/>
            </a:pPr>
            <a:r>
              <a:rPr lang="en-US" sz="1200" dirty="0">
                <a:solidFill>
                  <a:prstClr val="white">
                    <a:lumMod val="85000"/>
                  </a:prstClr>
                </a:solidFill>
                <a:latin typeface="IBM Plex Sans" panose="020B0503050203000203" pitchFamily="34" charset="0"/>
              </a:rPr>
              <a:t>-out will be the plain text decrypted file</a:t>
            </a:r>
          </a:p>
          <a:p>
            <a:pPr>
              <a:lnSpc>
                <a:spcPct val="150000"/>
              </a:lnSpc>
              <a:defRPr/>
            </a:pPr>
            <a:r>
              <a:rPr lang="en-US" sz="1200" dirty="0">
                <a:solidFill>
                  <a:prstClr val="white">
                    <a:lumMod val="85000"/>
                  </a:prstClr>
                </a:solidFill>
                <a:latin typeface="IBM Plex Sans" panose="020B0503050203000203" pitchFamily="34" charset="0"/>
              </a:rPr>
              <a:t>-pass is the same for encryption as much as for decryption</a:t>
            </a:r>
          </a:p>
          <a:p>
            <a:pPr>
              <a:lnSpc>
                <a:spcPct val="150000"/>
              </a:lnSpc>
              <a:defRPr/>
            </a:pPr>
            <a:endParaRPr lang="en-US" sz="1200" dirty="0">
              <a:solidFill>
                <a:prstClr val="white">
                  <a:lumMod val="85000"/>
                </a:prstClr>
              </a:solidFill>
              <a:latin typeface="IBM Plex Sans" panose="020B0503050203000203" pitchFamily="34" charset="0"/>
            </a:endParaRPr>
          </a:p>
          <a:p>
            <a:pPr>
              <a:lnSpc>
                <a:spcPct val="150000"/>
              </a:lnSpc>
              <a:defRPr/>
            </a:pPr>
            <a:r>
              <a:rPr lang="en-US" sz="1200" dirty="0">
                <a:solidFill>
                  <a:prstClr val="white">
                    <a:lumMod val="85000"/>
                  </a:prstClr>
                </a:solidFill>
                <a:latin typeface="IBM Plex Sans" panose="020B0503050203000203" pitchFamily="34" charset="0"/>
              </a:rPr>
              <a:t>(as an exercise or curiosity, you can take also a look using CAT command into each file to see the results of the commands)</a:t>
            </a:r>
          </a:p>
        </p:txBody>
      </p:sp>
      <p:sp>
        <p:nvSpPr>
          <p:cNvPr id="4" name="TextBox 3">
            <a:extLst>
              <a:ext uri="{FF2B5EF4-FFF2-40B4-BE49-F238E27FC236}">
                <a16:creationId xmlns:a16="http://schemas.microsoft.com/office/drawing/2014/main" id="{CF674D02-BF9E-2652-7117-E15C22597484}"/>
              </a:ext>
            </a:extLst>
          </p:cNvPr>
          <p:cNvSpPr txBox="1"/>
          <p:nvPr/>
        </p:nvSpPr>
        <p:spPr>
          <a:xfrm>
            <a:off x="1454867" y="296743"/>
            <a:ext cx="9528827"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Hands-On Laboratory – Symmetric Encryption</a:t>
            </a:r>
          </a:p>
        </p:txBody>
      </p:sp>
      <p:pic>
        <p:nvPicPr>
          <p:cNvPr id="5" name="Picture 4">
            <a:extLst>
              <a:ext uri="{FF2B5EF4-FFF2-40B4-BE49-F238E27FC236}">
                <a16:creationId xmlns:a16="http://schemas.microsoft.com/office/drawing/2014/main" id="{AA9F8893-A049-A497-74BA-9034414D115E}"/>
              </a:ext>
            </a:extLst>
          </p:cNvPr>
          <p:cNvPicPr>
            <a:picLocks noChangeAspect="1"/>
          </p:cNvPicPr>
          <p:nvPr/>
        </p:nvPicPr>
        <p:blipFill rotWithShape="1">
          <a:blip r:embed="rId4"/>
          <a:srcRect b="53605"/>
          <a:stretch/>
        </p:blipFill>
        <p:spPr>
          <a:xfrm>
            <a:off x="1454867" y="4435714"/>
            <a:ext cx="5117220" cy="2054035"/>
          </a:xfrm>
          <a:prstGeom prst="rect">
            <a:avLst/>
          </a:prstGeom>
        </p:spPr>
      </p:pic>
      <p:pic>
        <p:nvPicPr>
          <p:cNvPr id="7" name="Picture 6">
            <a:extLst>
              <a:ext uri="{FF2B5EF4-FFF2-40B4-BE49-F238E27FC236}">
                <a16:creationId xmlns:a16="http://schemas.microsoft.com/office/drawing/2014/main" id="{8253CB87-694F-CA35-F08F-F687D47C93D8}"/>
              </a:ext>
            </a:extLst>
          </p:cNvPr>
          <p:cNvPicPr>
            <a:picLocks noChangeAspect="1"/>
          </p:cNvPicPr>
          <p:nvPr/>
        </p:nvPicPr>
        <p:blipFill rotWithShape="1">
          <a:blip r:embed="rId4"/>
          <a:srcRect t="45986"/>
          <a:stretch/>
        </p:blipFill>
        <p:spPr>
          <a:xfrm>
            <a:off x="6801732" y="4400163"/>
            <a:ext cx="4547541" cy="2125135"/>
          </a:xfrm>
          <a:prstGeom prst="rect">
            <a:avLst/>
          </a:prstGeom>
        </p:spPr>
      </p:pic>
    </p:spTree>
    <p:extLst>
      <p:ext uri="{BB962C8B-B14F-4D97-AF65-F5344CB8AC3E}">
        <p14:creationId xmlns:p14="http://schemas.microsoft.com/office/powerpoint/2010/main" val="2115223500"/>
      </p:ext>
    </p:extLst>
  </p:cSld>
  <p:clrMapOvr>
    <a:masterClrMapping/>
  </p:clrMapOvr>
  <p:transition spd="slow">
    <p:wipe dir="r"/>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319784" y="532341"/>
            <a:ext cx="10439400" cy="3365537"/>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Using Asymmetric, Symmetric and Hashing methodologies: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1. (Easy) Generate an SSH key pair using RSA and output the content of the files. (Research knowledge on the internet on how to create using RSA a SSH key pair)</a:t>
            </a:r>
            <a:endPar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2. (Medium) Encrypt symmetrically the “hashing.txt” file from the laboratory using:</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2 other different block ciphers (ECB, CFB)</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another size for the key and cipher (128 or 192 bits) </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an IV vector (an IV vector is used in encryption to assure that if we have 2 identical plaintext blocks, they will be encrypted differently so a hacker cannot access the information behind it by pattern-matching techniques, please </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research</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online</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and find </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how to generate </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 file containing the </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IV</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and include it into the command)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As an example, without an IV, a text such as: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“The </a:t>
            </a:r>
            <a:r>
              <a:rPr kumimoji="0" lang="en-US" sz="1100" b="0" i="0" u="none" strike="noStrike" kern="1200" cap="none" spc="0" normalizeH="0" baseline="0" noProof="0" dirty="0">
                <a:ln>
                  <a:noFill/>
                </a:ln>
                <a:solidFill>
                  <a:srgbClr val="FFFF00"/>
                </a:solidFill>
                <a:effectLst/>
                <a:uLnTx/>
                <a:uFillTx/>
                <a:latin typeface="IBM Plex Sans" panose="020B0503050203000203" pitchFamily="34" charset="0"/>
                <a:ea typeface="+mn-ea"/>
                <a:cs typeface="+mn-cs"/>
              </a:rPr>
              <a:t>password</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is a strong </a:t>
            </a:r>
            <a:r>
              <a:rPr kumimoji="0" lang="en-US" sz="1100" b="0" i="0" u="none" strike="noStrike" kern="1200" cap="none" spc="0" normalizeH="0" baseline="0" noProof="0" dirty="0">
                <a:ln>
                  <a:noFill/>
                </a:ln>
                <a:solidFill>
                  <a:srgbClr val="FFFF00"/>
                </a:solidFill>
                <a:effectLst/>
                <a:uLnTx/>
                <a:uFillTx/>
                <a:latin typeface="IBM Plex Sans" panose="020B0503050203000203" pitchFamily="34" charset="0"/>
                <a:ea typeface="+mn-ea"/>
                <a:cs typeface="+mn-cs"/>
              </a:rPr>
              <a:t>password</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that the user is using and sends the </a:t>
            </a:r>
            <a:r>
              <a:rPr kumimoji="0" lang="en-US" sz="1100" b="0" i="0" u="none" strike="noStrike" kern="1200" cap="none" spc="0" normalizeH="0" baseline="0" noProof="0" dirty="0">
                <a:ln>
                  <a:noFill/>
                </a:ln>
                <a:solidFill>
                  <a:srgbClr val="FFFF00"/>
                </a:solidFill>
                <a:effectLst/>
                <a:uLnTx/>
                <a:uFillTx/>
                <a:latin typeface="IBM Plex Sans" panose="020B0503050203000203" pitchFamily="34" charset="0"/>
                <a:ea typeface="+mn-ea"/>
                <a:cs typeface="+mn-cs"/>
              </a:rPr>
              <a:t>password</a:t>
            </a: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 to a colleague”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We have 3 encounters of the same word, and if a hacker can get access to the encryption, without the IV, he can assume that the same encryption 3 times could potentially be a valuable information. So we use an IV vector to randomly encrypt each encounter here.</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3479797" y="0"/>
            <a:ext cx="497649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Homework for Session 3</a:t>
            </a:r>
          </a:p>
        </p:txBody>
      </p:sp>
    </p:spTree>
    <p:extLst>
      <p:ext uri="{BB962C8B-B14F-4D97-AF65-F5344CB8AC3E}">
        <p14:creationId xmlns:p14="http://schemas.microsoft.com/office/powerpoint/2010/main" val="3433106008"/>
      </p:ext>
    </p:extLst>
  </p:cSld>
  <p:clrMapOvr>
    <a:masterClrMapping/>
  </p:clrMapOvr>
  <p:transition spd="slow">
    <p:wipe dir="r"/>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a:extLst>
            <a:ext uri="{FF2B5EF4-FFF2-40B4-BE49-F238E27FC236}">
              <a16:creationId xmlns:a16="http://schemas.microsoft.com/office/drawing/2014/main" id="{8ADD8C92-1BDF-2F8C-6569-D1202473BE3B}"/>
            </a:ext>
          </a:extLst>
        </p:cNvPr>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79684A62-807A-630E-003B-C1F37509099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65DCD031-BA79-33C6-0B54-607B506E672F}"/>
              </a:ext>
            </a:extLst>
          </p:cNvPr>
          <p:cNvSpPr txBox="1"/>
          <p:nvPr/>
        </p:nvSpPr>
        <p:spPr>
          <a:xfrm>
            <a:off x="356616" y="532341"/>
            <a:ext cx="11402568" cy="5927777"/>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1" u="sng"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3.</a:t>
            </a:r>
            <a:r>
              <a:rPr kumimoji="0" lang="en-US" sz="1200" b="1" u="sng"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(Hard) (OPTIONAL)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You've been working with a cybersecurity mentor, codename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Leinad</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who suddenly went off the grid.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Before disappearing,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Leinad</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left behind a mysterious encrypted video file labeled confession.mp4.enc.You're part of a trusted group of students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Leinad</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trained — and it's now up to you to uncover the message.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On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Leinad’s</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secure desk, you found a handwritten note: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“You know that presentation about me that I’ve sent to you over email </a:t>
            </a:r>
            <a:r>
              <a:rPr lang="en-US" sz="1100" dirty="0">
                <a:solidFill>
                  <a:schemeClr val="bg1"/>
                </a:solidFill>
                <a:latin typeface="IBM Plex Sans" panose="020B0503050203000203" pitchFamily="34" charset="0"/>
              </a:rPr>
              <a:t>a long time ago,</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on our PERSONAL Telegram chat ? Use it wisely so you can hear my last message for you. That’s the only BACKGROUND you will only have together with me. No pics, no shows, good luck kid”.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You also found a cryptic hash scribbled on a sticky note:</a:t>
            </a:r>
            <a:r>
              <a:rPr lang="en-US" sz="1100" dirty="0">
                <a:solidFill>
                  <a:schemeClr val="bg1"/>
                </a:solidFill>
                <a:latin typeface="IBM Plex Sans" panose="020B0503050203000203" pitchFamily="34" charset="0"/>
              </a:rPr>
              <a:t> 767ae4575f235465c0318145d85cd947</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On his desk, he also engraved something encrypted with Caesar’s cipher: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rshqvvo</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hqf</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-dhv-256-fef -g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vdow</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lq</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frqihvvlrq.hqf</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rxw</a:t>
            </a:r>
            <a:r>
              <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rPr>
              <a:t> frqihvvlrq.ps4 -n </a:t>
            </a:r>
            <a:r>
              <a:rPr kumimoji="0" lang="en-US" sz="1100" b="0" i="0" u="none" strike="noStrike" kern="1200" cap="none" spc="0" normalizeH="0" baseline="0" noProof="0" dirty="0" err="1">
                <a:ln>
                  <a:noFill/>
                </a:ln>
                <a:solidFill>
                  <a:schemeClr val="bg1"/>
                </a:solidFill>
                <a:effectLst/>
                <a:uLnTx/>
                <a:uFillTx/>
                <a:latin typeface="IBM Plex Sans" panose="020B0503050203000203" pitchFamily="34" charset="0"/>
                <a:ea typeface="+mn-ea"/>
                <a:cs typeface="+mn-cs"/>
              </a:rPr>
              <a:t>Sxw_SZG_KHUH</a:t>
            </a:r>
            <a:endPar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100" dirty="0">
                <a:solidFill>
                  <a:schemeClr val="bg1"/>
                </a:solidFill>
                <a:latin typeface="IBM Plex Sans" panose="020B0503050203000203" pitchFamily="34" charset="0"/>
              </a:rPr>
              <a:t>Your goal is:</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lang="en-US" sz="1100" dirty="0">
                <a:solidFill>
                  <a:schemeClr val="bg1"/>
                </a:solidFill>
                <a:latin typeface="IBM Plex Sans" panose="020B0503050203000203" pitchFamily="34" charset="0"/>
              </a:rPr>
              <a:t>Decrypt the desk engraving, using a Caesar Cipher online decoder. The shift number = the number of times you usually count until running in a competition.  -&gt;  the command used for decryption</a:t>
            </a:r>
          </a:p>
          <a:p>
            <a:pPr marR="0" lvl="0" algn="l" defTabSz="914400" rtl="0" eaLnBrk="1" fontAlgn="auto" latinLnBrk="0" hangingPunct="1">
              <a:lnSpc>
                <a:spcPct val="150000"/>
              </a:lnSpc>
              <a:spcBef>
                <a:spcPts val="0"/>
              </a:spcBef>
              <a:spcAft>
                <a:spcPts val="0"/>
              </a:spcAft>
              <a:buClrTx/>
              <a:buSzTx/>
              <a:tabLst/>
              <a:defRPr/>
            </a:pPr>
            <a:r>
              <a:rPr lang="en-US" sz="1100" dirty="0">
                <a:solidFill>
                  <a:schemeClr val="bg1"/>
                </a:solidFill>
                <a:latin typeface="IBM Plex Sans" panose="020B0503050203000203" pitchFamily="34" charset="0"/>
              </a:rPr>
              <a:t>2. Determine what type of hashing algorithm he used to encrypt his video decryption password (the one scribbled on the sticky note), based on it’s length. -&gt; The type of algorithm used for hashing, determined by it’s length.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100" dirty="0">
                <a:solidFill>
                  <a:schemeClr val="bg1"/>
                </a:solidFill>
                <a:latin typeface="IBM Plex Sans" panose="020B0503050203000203" pitchFamily="34" charset="0"/>
              </a:rPr>
              <a:t>3. Gather intel on your mentor’s backgrounds, keywords of the first slides about him in his presentation once sent, and set them up in a list. -&gt; Calculate hashes of words on the mentor’s slide about him, to find the identical match with the mentioned one 767ae4575f235465c0318145d85cd947.</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100" dirty="0">
                <a:solidFill>
                  <a:schemeClr val="bg1"/>
                </a:solidFill>
                <a:latin typeface="IBM Plex Sans" panose="020B0503050203000203" pitchFamily="34" charset="0"/>
              </a:rPr>
              <a:t>Command used to find out the hash sum for each word: echo –n “&lt;</a:t>
            </a:r>
            <a:r>
              <a:rPr lang="en-US" sz="1100" dirty="0" err="1">
                <a:solidFill>
                  <a:schemeClr val="bg1"/>
                </a:solidFill>
                <a:latin typeface="IBM Plex Sans" panose="020B0503050203000203" pitchFamily="34" charset="0"/>
              </a:rPr>
              <a:t>replace_your_word</a:t>
            </a:r>
            <a:r>
              <a:rPr lang="en-US" sz="1100" dirty="0">
                <a:solidFill>
                  <a:schemeClr val="bg1"/>
                </a:solidFill>
                <a:latin typeface="IBM Plex Sans" panose="020B0503050203000203" pitchFamily="34" charset="0"/>
              </a:rPr>
              <a:t>&gt;” | &lt;</a:t>
            </a:r>
            <a:r>
              <a:rPr lang="en-US" sz="1100" dirty="0" err="1">
                <a:solidFill>
                  <a:schemeClr val="bg1"/>
                </a:solidFill>
                <a:latin typeface="IBM Plex Sans" panose="020B0503050203000203" pitchFamily="34" charset="0"/>
              </a:rPr>
              <a:t>replace_with_hashing_algorithm</a:t>
            </a:r>
            <a:r>
              <a:rPr lang="en-US" sz="1100" dirty="0">
                <a:solidFill>
                  <a:schemeClr val="bg1"/>
                </a:solidFill>
                <a:latin typeface="IBM Plex Sans" panose="020B0503050203000203" pitchFamily="34" charset="0"/>
              </a:rPr>
              <a:t>&gt;</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100" dirty="0">
                <a:solidFill>
                  <a:schemeClr val="bg1"/>
                </a:solidFill>
                <a:latin typeface="IBM Plex Sans" panose="020B0503050203000203" pitchFamily="34" charset="0"/>
              </a:rPr>
              <a:t>4. You have the hash of the password scribbled on the sticky note, so you need to determine from his most personal belongings, those words, which one has an identical hash with this one. 5. After identification, use the password which matches the hash, to decrypt the video and watch it. Good luck! -&gt; After finding the hashing match, take it’s plain text form and replace it in the command decrypted with Caesar Cipher. Run it, then watch the video. 👍</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11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mn-cs"/>
            </a:endParaRPr>
          </a:p>
        </p:txBody>
      </p:sp>
      <p:sp>
        <p:nvSpPr>
          <p:cNvPr id="4" name="TextBox 3">
            <a:extLst>
              <a:ext uri="{FF2B5EF4-FFF2-40B4-BE49-F238E27FC236}">
                <a16:creationId xmlns:a16="http://schemas.microsoft.com/office/drawing/2014/main" id="{99EE4CF0-F13B-529B-C482-1A5673C9413D}"/>
              </a:ext>
            </a:extLst>
          </p:cNvPr>
          <p:cNvSpPr txBox="1"/>
          <p:nvPr/>
        </p:nvSpPr>
        <p:spPr>
          <a:xfrm>
            <a:off x="3479797" y="0"/>
            <a:ext cx="497649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Homework for Session 3</a:t>
            </a:r>
          </a:p>
        </p:txBody>
      </p:sp>
    </p:spTree>
    <p:extLst>
      <p:ext uri="{BB962C8B-B14F-4D97-AF65-F5344CB8AC3E}">
        <p14:creationId xmlns:p14="http://schemas.microsoft.com/office/powerpoint/2010/main" val="1484894029"/>
      </p:ext>
    </p:extLst>
  </p:cSld>
  <p:clrMapOvr>
    <a:masterClrMapping/>
  </p:clrMapOvr>
  <p:transition spd="slow">
    <p:wipe dir="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319784" y="532341"/>
            <a:ext cx="10439400" cy="6666440"/>
          </a:xfrm>
          <a:prstGeom prst="rect">
            <a:avLst/>
          </a:prstGeom>
          <a:noFill/>
        </p:spPr>
        <p:txBody>
          <a:bodyPr wrap="square">
            <a:spAutoFit/>
          </a:bodyPr>
          <a:lstStyle/>
          <a:p>
            <a:pPr marR="0" lvl="0" algn="l" defTabSz="914400" rtl="0" eaLnBrk="1" fontAlgn="auto" latinLnBrk="0" hangingPunct="1">
              <a:lnSpc>
                <a:spcPct val="150000"/>
              </a:lnSpc>
              <a:spcBef>
                <a:spcPts val="0"/>
              </a:spcBef>
              <a:spcAft>
                <a:spcPts val="0"/>
              </a:spcAft>
              <a:buClrTx/>
              <a:buSzTx/>
              <a:tabLst/>
              <a:defRPr/>
            </a:pPr>
            <a:r>
              <a:rPr lang="en-US" sz="1100" dirty="0">
                <a:solidFill>
                  <a:prstClr val="white">
                    <a:lumMod val="85000"/>
                  </a:prstClr>
                </a:solidFill>
                <a:latin typeface="IBM Plex Sans" panose="020B0503050203000203" pitchFamily="34" charset="0"/>
              </a:rPr>
              <a:t>Using Asymmetric, Symmetric and Hashing methodologies:</a:t>
            </a:r>
          </a:p>
          <a:p>
            <a:pPr marR="0" lvl="0" algn="l" defTabSz="914400" rtl="0" eaLnBrk="1" fontAlgn="auto" latinLnBrk="0" hangingPunct="1">
              <a:lnSpc>
                <a:spcPct val="150000"/>
              </a:lnSpc>
              <a:spcBef>
                <a:spcPts val="0"/>
              </a:spcBef>
              <a:spcAft>
                <a:spcPts val="0"/>
              </a:spcAft>
              <a:buClrTx/>
              <a:buSzTx/>
              <a:tabLst/>
              <a:defRPr/>
            </a:pPr>
            <a:r>
              <a:rPr lang="en-US" sz="1100" dirty="0">
                <a:solidFill>
                  <a:srgbClr val="FF0000"/>
                </a:solidFill>
                <a:latin typeface="IBM Plex Sans" panose="020B0503050203000203" pitchFamily="34" charset="0"/>
              </a:rPr>
              <a:t>1. (Easy) </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Generate an SSH key pair using RSA and output the content of the files. (Research knowledge on the internet on how to create using RSA a SSH key pair)</a:t>
            </a:r>
            <a:endPar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lang="en-US" sz="1100" dirty="0">
                <a:solidFill>
                  <a:srgbClr val="FF0000"/>
                </a:solidFill>
                <a:latin typeface="IBM Plex Sans" panose="020B0503050203000203" pitchFamily="34" charset="0"/>
              </a:rPr>
              <a:t>2. (Medium) Encrypt symmetrically the “hashing.txt” file from the laboratory using:</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100" dirty="0">
                <a:solidFill>
                  <a:prstClr val="white">
                    <a:lumMod val="85000"/>
                  </a:prstClr>
                </a:solidFill>
                <a:latin typeface="IBM Plex Sans" panose="020B0503050203000203" pitchFamily="34" charset="0"/>
              </a:rPr>
              <a:t>2 other different block ciphers (ECB, CFB)</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100" dirty="0">
                <a:solidFill>
                  <a:prstClr val="white">
                    <a:lumMod val="85000"/>
                  </a:prstClr>
                </a:solidFill>
                <a:latin typeface="IBM Plex Sans" panose="020B0503050203000203" pitchFamily="34" charset="0"/>
              </a:rPr>
              <a:t>another size for the key and cipher (128 or 192 bits) </a:t>
            </a:r>
          </a:p>
          <a:p>
            <a:pPr marL="171450" marR="0" lvl="0" indent="-171450" algn="l" defTabSz="914400" rtl="0" eaLnBrk="1" fontAlgn="auto" latinLnBrk="0" hangingPunct="1">
              <a:lnSpc>
                <a:spcPct val="150000"/>
              </a:lnSpc>
              <a:spcBef>
                <a:spcPts val="0"/>
              </a:spcBef>
              <a:spcAft>
                <a:spcPts val="0"/>
              </a:spcAft>
              <a:buClrTx/>
              <a:buSzTx/>
              <a:buFontTx/>
              <a:buChar char="-"/>
              <a:tabLst/>
              <a:defRPr/>
            </a:pPr>
            <a:r>
              <a:rPr lang="en-US" sz="1100" dirty="0">
                <a:solidFill>
                  <a:prstClr val="white">
                    <a:lumMod val="85000"/>
                  </a:prstClr>
                </a:solidFill>
                <a:latin typeface="IBM Plex Sans" panose="020B0503050203000203" pitchFamily="34" charset="0"/>
              </a:rPr>
              <a:t>an IV vector (an IV vector is used in encryption to assure that if we have 2 identical plaintext blocks, they will be encrypted differently so a hacker cannot access the information behind it by pattern-matching techniques, please </a:t>
            </a:r>
            <a:r>
              <a:rPr lang="en-US" sz="1100" dirty="0">
                <a:solidFill>
                  <a:srgbClr val="FF0000"/>
                </a:solidFill>
                <a:latin typeface="IBM Plex Sans" panose="020B0503050203000203" pitchFamily="34" charset="0"/>
              </a:rPr>
              <a:t>research</a:t>
            </a:r>
            <a:r>
              <a:rPr lang="en-US" sz="1100" dirty="0">
                <a:solidFill>
                  <a:prstClr val="white">
                    <a:lumMod val="85000"/>
                  </a:prstClr>
                </a:solidFill>
                <a:latin typeface="IBM Plex Sans" panose="020B0503050203000203" pitchFamily="34" charset="0"/>
              </a:rPr>
              <a:t> </a:t>
            </a:r>
            <a:r>
              <a:rPr lang="en-US" sz="1100" dirty="0">
                <a:solidFill>
                  <a:srgbClr val="FF0000"/>
                </a:solidFill>
                <a:latin typeface="IBM Plex Sans" panose="020B0503050203000203" pitchFamily="34" charset="0"/>
              </a:rPr>
              <a:t>online</a:t>
            </a:r>
            <a:r>
              <a:rPr lang="en-US" sz="1100" dirty="0">
                <a:solidFill>
                  <a:prstClr val="white">
                    <a:lumMod val="85000"/>
                  </a:prstClr>
                </a:solidFill>
                <a:latin typeface="IBM Plex Sans" panose="020B0503050203000203" pitchFamily="34" charset="0"/>
              </a:rPr>
              <a:t> and find </a:t>
            </a:r>
            <a:r>
              <a:rPr lang="en-US" sz="1100" dirty="0">
                <a:solidFill>
                  <a:srgbClr val="FF0000"/>
                </a:solidFill>
                <a:latin typeface="IBM Plex Sans" panose="020B0503050203000203" pitchFamily="34" charset="0"/>
              </a:rPr>
              <a:t>how to generate </a:t>
            </a:r>
            <a:r>
              <a:rPr lang="en-US" sz="1100" dirty="0">
                <a:solidFill>
                  <a:prstClr val="white">
                    <a:lumMod val="85000"/>
                  </a:prstClr>
                </a:solidFill>
                <a:latin typeface="IBM Plex Sans" panose="020B0503050203000203" pitchFamily="34" charset="0"/>
              </a:rPr>
              <a:t>a file containing the </a:t>
            </a:r>
            <a:r>
              <a:rPr lang="en-US" sz="1100" dirty="0">
                <a:solidFill>
                  <a:srgbClr val="FF0000"/>
                </a:solidFill>
                <a:latin typeface="IBM Plex Sans" panose="020B0503050203000203" pitchFamily="34" charset="0"/>
              </a:rPr>
              <a:t>IV</a:t>
            </a:r>
            <a:r>
              <a:rPr lang="en-US" sz="1100" dirty="0">
                <a:solidFill>
                  <a:prstClr val="white">
                    <a:lumMod val="85000"/>
                  </a:prstClr>
                </a:solidFill>
                <a:latin typeface="IBM Plex Sans" panose="020B0503050203000203" pitchFamily="34" charset="0"/>
              </a:rPr>
              <a:t> and include it into the command)</a:t>
            </a:r>
          </a:p>
          <a:p>
            <a:pPr marR="0" lvl="0" algn="l" defTabSz="914400" rtl="0" eaLnBrk="1" fontAlgn="auto" latinLnBrk="0" hangingPunct="1">
              <a:lnSpc>
                <a:spcPct val="150000"/>
              </a:lnSpc>
              <a:spcBef>
                <a:spcPts val="0"/>
              </a:spcBef>
              <a:spcAft>
                <a:spcPts val="0"/>
              </a:spcAft>
              <a:buClrTx/>
              <a:buSzTx/>
              <a:tabLst/>
              <a:defRPr/>
            </a:pPr>
            <a:r>
              <a:rPr lang="en-US" sz="1100" dirty="0">
                <a:solidFill>
                  <a:prstClr val="white">
                    <a:lumMod val="85000"/>
                  </a:prstClr>
                </a:solidFill>
                <a:latin typeface="IBM Plex Sans" panose="020B0503050203000203" pitchFamily="34" charset="0"/>
              </a:rPr>
              <a:t>As an example, without an IV, a text such as:</a:t>
            </a:r>
          </a:p>
          <a:p>
            <a:pPr marR="0" lvl="0" algn="l" defTabSz="914400" rtl="0" eaLnBrk="1" fontAlgn="auto" latinLnBrk="0" hangingPunct="1">
              <a:lnSpc>
                <a:spcPct val="150000"/>
              </a:lnSpc>
              <a:spcBef>
                <a:spcPts val="0"/>
              </a:spcBef>
              <a:spcAft>
                <a:spcPts val="0"/>
              </a:spcAft>
              <a:buClrTx/>
              <a:buSzTx/>
              <a:tabLst/>
              <a:defRPr/>
            </a:pPr>
            <a:r>
              <a:rPr lang="en-US" sz="1100" dirty="0">
                <a:solidFill>
                  <a:prstClr val="white">
                    <a:lumMod val="85000"/>
                  </a:prstClr>
                </a:solidFill>
                <a:latin typeface="IBM Plex Sans" panose="020B0503050203000203" pitchFamily="34" charset="0"/>
              </a:rPr>
              <a:t>“The </a:t>
            </a:r>
            <a:r>
              <a:rPr lang="en-US" sz="1100" dirty="0">
                <a:solidFill>
                  <a:srgbClr val="FFFF00"/>
                </a:solidFill>
                <a:latin typeface="IBM Plex Sans" panose="020B0503050203000203" pitchFamily="34" charset="0"/>
              </a:rPr>
              <a:t>password</a:t>
            </a:r>
            <a:r>
              <a:rPr lang="en-US" sz="1100" dirty="0">
                <a:solidFill>
                  <a:prstClr val="white">
                    <a:lumMod val="85000"/>
                  </a:prstClr>
                </a:solidFill>
                <a:latin typeface="IBM Plex Sans" panose="020B0503050203000203" pitchFamily="34" charset="0"/>
              </a:rPr>
              <a:t> is a strong </a:t>
            </a:r>
            <a:r>
              <a:rPr lang="en-US" sz="1100" dirty="0">
                <a:solidFill>
                  <a:srgbClr val="FFFF00"/>
                </a:solidFill>
                <a:latin typeface="IBM Plex Sans" panose="020B0503050203000203" pitchFamily="34" charset="0"/>
              </a:rPr>
              <a:t>password</a:t>
            </a:r>
            <a:r>
              <a:rPr lang="en-US" sz="1100" dirty="0">
                <a:solidFill>
                  <a:prstClr val="white">
                    <a:lumMod val="85000"/>
                  </a:prstClr>
                </a:solidFill>
                <a:latin typeface="IBM Plex Sans" panose="020B0503050203000203" pitchFamily="34" charset="0"/>
              </a:rPr>
              <a:t> that the user is using and sends the </a:t>
            </a:r>
            <a:r>
              <a:rPr lang="en-US" sz="1100" dirty="0">
                <a:solidFill>
                  <a:srgbClr val="FFFF00"/>
                </a:solidFill>
                <a:latin typeface="IBM Plex Sans" panose="020B0503050203000203" pitchFamily="34" charset="0"/>
              </a:rPr>
              <a:t>password</a:t>
            </a:r>
            <a:r>
              <a:rPr lang="en-US" sz="1100" dirty="0">
                <a:solidFill>
                  <a:prstClr val="white">
                    <a:lumMod val="85000"/>
                  </a:prstClr>
                </a:solidFill>
                <a:latin typeface="IBM Plex Sans" panose="020B0503050203000203" pitchFamily="34" charset="0"/>
              </a:rPr>
              <a:t> to a colleague”</a:t>
            </a:r>
          </a:p>
          <a:p>
            <a:pPr marR="0" lvl="0" algn="l" defTabSz="914400" rtl="0" eaLnBrk="1" fontAlgn="auto" latinLnBrk="0" hangingPunct="1">
              <a:lnSpc>
                <a:spcPct val="150000"/>
              </a:lnSpc>
              <a:spcBef>
                <a:spcPts val="0"/>
              </a:spcBef>
              <a:spcAft>
                <a:spcPts val="0"/>
              </a:spcAft>
              <a:buClrTx/>
              <a:buSzTx/>
              <a:tabLst/>
              <a:defRPr/>
            </a:pPr>
            <a:r>
              <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We have 3 encounters of the same word, and if a hacker can get access to the encryption, without the IV, he can assume that the same encryption </a:t>
            </a:r>
            <a:r>
              <a:rPr lang="en-US" sz="1100" dirty="0">
                <a:solidFill>
                  <a:prstClr val="white">
                    <a:lumMod val="85000"/>
                  </a:prstClr>
                </a:solidFill>
                <a:latin typeface="IBM Plex Sans" panose="020B0503050203000203" pitchFamily="34" charset="0"/>
              </a:rPr>
              <a:t>3 times could potentially be a valuable information. So we use an IV vector to randomly encrypt each encounter here.</a:t>
            </a:r>
            <a:endParaRPr kumimoji="0" lang="en-US" sz="110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3. (Hard) (OPTIONAL) Use a super-encryption algorithm on a file (using</a:t>
            </a:r>
            <a:r>
              <a:rPr lang="en-US" sz="1100" dirty="0">
                <a:solidFill>
                  <a:srgbClr val="FF0000"/>
                </a:solidFill>
                <a:latin typeface="IBM Plex Sans" panose="020B0503050203000203" pitchFamily="34" charset="0"/>
              </a:rPr>
              <a:t> the two ways learnt, encrypt both asymmetric and symmetric the same file)</a:t>
            </a: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a:t>
            </a:r>
          </a:p>
          <a:p>
            <a:pPr marR="0" lvl="0" algn="l" defTabSz="914400" rtl="0" eaLnBrk="1" fontAlgn="auto" latinLnBrk="0" hangingPunct="1">
              <a:lnSpc>
                <a:spcPct val="150000"/>
              </a:lnSpc>
              <a:spcBef>
                <a:spcPts val="0"/>
              </a:spcBef>
              <a:spcAft>
                <a:spcPts val="0"/>
              </a:spcAft>
              <a:buClrTx/>
              <a:buSzTx/>
              <a:tabLst/>
              <a:defRPr/>
            </a:pPr>
            <a:r>
              <a:rPr lang="en-US" sz="1100" dirty="0">
                <a:solidFill>
                  <a:prstClr val="white">
                    <a:lumMod val="85000"/>
                  </a:prstClr>
                </a:solidFill>
                <a:latin typeface="IBM Plex Sans" panose="020B0503050203000203" pitchFamily="34" charset="0"/>
              </a:rPr>
              <a:t>(no need of IV here, you can proceed with laboratory learnt commands)</a:t>
            </a:r>
            <a:endParaRPr lang="en-US" sz="1100" dirty="0">
              <a:solidFill>
                <a:srgbClr val="FF0000"/>
              </a:solidFill>
              <a:latin typeface="IBM Plex Sans" panose="020B0503050203000203" pitchFamily="34" charset="0"/>
            </a:endParaRPr>
          </a:p>
          <a:p>
            <a:pPr marR="0" lvl="0" algn="l" defTabSz="914400" rtl="0" eaLnBrk="1" fontAlgn="auto" latinLnBrk="0" hangingPunct="1">
              <a:lnSpc>
                <a:spcPct val="150000"/>
              </a:lnSpc>
              <a:spcBef>
                <a:spcPts val="0"/>
              </a:spcBef>
              <a:spcAft>
                <a:spcPts val="0"/>
              </a:spcAft>
              <a:buClrTx/>
              <a:buSzTx/>
              <a:tabLst/>
              <a:defRPr/>
            </a:pPr>
            <a:r>
              <a:rPr kumimoji="0" lang="en-US" sz="1100" b="0" i="0" u="none" strike="noStrike" kern="1200" cap="none" spc="0" normalizeH="0" baseline="0" noProof="0" dirty="0">
                <a:ln>
                  <a:noFill/>
                </a:ln>
                <a:solidFill>
                  <a:srgbClr val="FF0000"/>
                </a:solidFill>
                <a:effectLst/>
                <a:uLnTx/>
                <a:uFillTx/>
                <a:latin typeface="IBM Plex Sans" panose="020B0503050203000203" pitchFamily="34" charset="0"/>
                <a:ea typeface="+mn-ea"/>
                <a:cs typeface="+mn-cs"/>
              </a:rPr>
              <a:t> Steps: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Create a file named “IBM.txt</a:t>
            </a:r>
            <a:r>
              <a:rPr lang="en-US" sz="1050" dirty="0">
                <a:solidFill>
                  <a:prstClr val="white">
                    <a:lumMod val="85000"/>
                  </a:prstClr>
                </a:solidFill>
                <a:latin typeface="IBM Plex Sans" panose="020B0503050203000203" pitchFamily="34" charset="0"/>
              </a:rPr>
              <a:t>” with the text “Kali Dragon </a:t>
            </a:r>
            <a:r>
              <a:rPr lang="en-US" sz="1050" dirty="0" err="1">
                <a:solidFill>
                  <a:prstClr val="white">
                    <a:lumMod val="85000"/>
                  </a:prstClr>
                </a:solidFill>
                <a:latin typeface="IBM Plex Sans" panose="020B0503050203000203" pitchFamily="34" charset="0"/>
              </a:rPr>
              <a:t>Dracarys</a:t>
            </a:r>
            <a:r>
              <a:rPr lang="en-US" sz="1050" dirty="0">
                <a:solidFill>
                  <a:prstClr val="white">
                    <a:lumMod val="85000"/>
                  </a:prstClr>
                </a:solidFill>
                <a:latin typeface="IBM Plex Sans" panose="020B0503050203000203" pitchFamily="34" charset="0"/>
              </a:rPr>
              <a:t>”</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Encrypt it using </a:t>
            </a:r>
            <a:r>
              <a:rPr lang="en-US" sz="1050" dirty="0">
                <a:solidFill>
                  <a:prstClr val="white">
                    <a:lumMod val="85000"/>
                  </a:prstClr>
                </a:solidFill>
                <a:latin typeface="IBM Plex Sans" panose="020B0503050203000203" pitchFamily="34" charset="0"/>
              </a:rPr>
              <a:t>asymmetric encryption (generate a new key pair, separate of the laboratory one).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Take the output of the </a:t>
            </a:r>
            <a:r>
              <a:rPr lang="en-US" sz="1050" dirty="0">
                <a:solidFill>
                  <a:prstClr val="white">
                    <a:lumMod val="85000"/>
                  </a:prstClr>
                </a:solidFill>
                <a:latin typeface="IBM Plex Sans" panose="020B0503050203000203" pitchFamily="34" charset="0"/>
              </a:rPr>
              <a:t>asymmetric encryption and encrypt it using symmetric encryption. </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Take the output of the symmetric </a:t>
            </a:r>
            <a:r>
              <a:rPr lang="en-US" sz="1050" dirty="0">
                <a:solidFill>
                  <a:prstClr val="white">
                    <a:lumMod val="85000"/>
                  </a:prstClr>
                </a:solidFill>
                <a:latin typeface="IBM Plex Sans" panose="020B0503050203000203" pitchFamily="34" charset="0"/>
              </a:rPr>
              <a:t>encryption and decrypt using symmetric decryption.</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Take the output of symmetric decryption and decrypt it using as</a:t>
            </a:r>
            <a:r>
              <a:rPr lang="en-US" sz="1050" dirty="0" err="1">
                <a:solidFill>
                  <a:prstClr val="white">
                    <a:lumMod val="85000"/>
                  </a:prstClr>
                </a:solidFill>
                <a:latin typeface="IBM Plex Sans" panose="020B0503050203000203" pitchFamily="34" charset="0"/>
              </a:rPr>
              <a:t>ymmetric</a:t>
            </a:r>
            <a:r>
              <a:rPr lang="en-US" sz="1050" dirty="0">
                <a:solidFill>
                  <a:prstClr val="white">
                    <a:lumMod val="85000"/>
                  </a:prstClr>
                </a:solidFill>
                <a:latin typeface="IBM Plex Sans" panose="020B0503050203000203" pitchFamily="34" charset="0"/>
              </a:rPr>
              <a:t> decryption.</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rPr>
              <a:t>Compare the </a:t>
            </a:r>
            <a:r>
              <a:rPr lang="en-US" sz="1050" dirty="0">
                <a:solidFill>
                  <a:prstClr val="white">
                    <a:lumMod val="85000"/>
                  </a:prstClr>
                </a:solidFill>
                <a:latin typeface="IBM Plex Sans" panose="020B0503050203000203" pitchFamily="34" charset="0"/>
              </a:rPr>
              <a:t>initial files and check if the md5sum hashes are equal. -&gt; if equal then your encryption/decryption process succeeded.</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050" dirty="0">
                <a:solidFill>
                  <a:prstClr val="white">
                    <a:lumMod val="85000"/>
                  </a:prstClr>
                </a:solidFill>
                <a:latin typeface="IBM Plex Sans" panose="020B0503050203000203" pitchFamily="34" charset="0"/>
              </a:rPr>
              <a:t>The whole process should look like this:</a:t>
            </a:r>
            <a:endPar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lang="en-US" sz="1050" dirty="0">
                <a:solidFill>
                  <a:prstClr val="white">
                    <a:lumMod val="85000"/>
                  </a:prstClr>
                </a:solidFill>
                <a:latin typeface="IBM Plex Sans" panose="020B0503050203000203" pitchFamily="34" charset="0"/>
              </a:rPr>
              <a:t>IBM.txt -&gt; IBM_encrypted_asymmetric.dat -&gt; IBM_encrypted_symmetric.dat -&gt; IBM_decrypted_symmetric.dat -&gt; IBM_decrypted_asymmetric.txt</a:t>
            </a:r>
            <a:endParaRPr kumimoji="0" lang="en-US" sz="1050" b="0" i="0" u="none" strike="noStrike" kern="1200" cap="none" spc="0" normalizeH="0" baseline="0" noProof="0" dirty="0">
              <a:ln>
                <a:noFill/>
              </a:ln>
              <a:solidFill>
                <a:prstClr val="white">
                  <a:lumMod val="85000"/>
                </a:prstClr>
              </a:solidFill>
              <a:effectLst/>
              <a:uLnTx/>
              <a:uFillTx/>
              <a:latin typeface="IBM Plex Sans" panose="020B0503050203000203" pitchFamily="34" charset="0"/>
              <a:ea typeface="+mn-ea"/>
              <a:cs typeface="+mn-cs"/>
            </a:endParaRPr>
          </a:p>
          <a:p>
            <a:pPr marR="0" lvl="0" algn="l" defTabSz="914400" rtl="0" eaLnBrk="1" fontAlgn="auto" latinLnBrk="0" hangingPunct="1">
              <a:lnSpc>
                <a:spcPct val="150000"/>
              </a:lnSpc>
              <a:spcBef>
                <a:spcPts val="0"/>
              </a:spcBef>
              <a:spcAft>
                <a:spcPts val="0"/>
              </a:spcAft>
              <a:buClrTx/>
              <a:buSzTx/>
              <a:tabLst/>
              <a:defRPr/>
            </a:pPr>
            <a:r>
              <a:rPr lang="en-US" sz="1050" dirty="0">
                <a:solidFill>
                  <a:prstClr val="white">
                    <a:lumMod val="85000"/>
                  </a:prstClr>
                </a:solidFill>
                <a:latin typeface="IBM Plex Sans" panose="020B0503050203000203" pitchFamily="34" charset="0"/>
              </a:rPr>
              <a:t>Md5sum IBM.txt is equal with md5sum IBM_decrypted_asymmetric.txt?</a:t>
            </a:r>
          </a:p>
          <a:p>
            <a:pPr marR="0" lvl="0" algn="l" defTabSz="914400" rtl="0" eaLnBrk="1" fontAlgn="auto" latinLnBrk="0" hangingPunct="1">
              <a:lnSpc>
                <a:spcPct val="150000"/>
              </a:lnSpc>
              <a:spcBef>
                <a:spcPts val="0"/>
              </a:spcBef>
              <a:spcAft>
                <a:spcPts val="0"/>
              </a:spcAft>
              <a:buClrTx/>
              <a:buSzTx/>
              <a:tabLst/>
              <a:defRPr/>
            </a:pPr>
            <a:r>
              <a:rPr lang="en-US" sz="1050" dirty="0">
                <a:solidFill>
                  <a:prstClr val="white">
                    <a:lumMod val="85000"/>
                  </a:prstClr>
                </a:solidFill>
                <a:latin typeface="IBM Plex Sans" panose="020B0503050203000203" pitchFamily="34" charset="0"/>
              </a:rPr>
              <a:t>Content of IBM.txt is equal with content of IBM_decrypted_asymmetric.txt?</a:t>
            </a:r>
          </a:p>
          <a:p>
            <a:pPr marR="0" lvl="0" algn="l" defTabSz="914400" rtl="0" eaLnBrk="1" fontAlgn="auto" latinLnBrk="0" hangingPunct="1">
              <a:lnSpc>
                <a:spcPct val="150000"/>
              </a:lnSpc>
              <a:spcBef>
                <a:spcPts val="0"/>
              </a:spcBef>
              <a:spcAft>
                <a:spcPts val="0"/>
              </a:spcAft>
              <a:buClrTx/>
              <a:buSzTx/>
              <a:tabLst/>
              <a:defRPr/>
            </a:pPr>
            <a:endParaRPr lang="en-US" sz="1100" dirty="0">
              <a:solidFill>
                <a:prstClr val="white">
                  <a:lumMod val="85000"/>
                </a:prstClr>
              </a:solidFill>
              <a:latin typeface="IBM Plex Sans" panose="020B0503050203000203" pitchFamily="34" charset="0"/>
            </a:endParaRPr>
          </a:p>
        </p:txBody>
      </p:sp>
      <p:sp>
        <p:nvSpPr>
          <p:cNvPr id="4" name="TextBox 3">
            <a:extLst>
              <a:ext uri="{FF2B5EF4-FFF2-40B4-BE49-F238E27FC236}">
                <a16:creationId xmlns:a16="http://schemas.microsoft.com/office/drawing/2014/main" id="{CF674D02-BF9E-2652-7117-E15C22597484}"/>
              </a:ext>
            </a:extLst>
          </p:cNvPr>
          <p:cNvSpPr txBox="1"/>
          <p:nvPr/>
        </p:nvSpPr>
        <p:spPr>
          <a:xfrm>
            <a:off x="3479797" y="0"/>
            <a:ext cx="4976491"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white">
                    <a:lumMod val="85000"/>
                  </a:prstClr>
                </a:solidFill>
                <a:effectLst/>
                <a:uLnTx/>
                <a:uFillTx/>
                <a:latin typeface="Aptos" panose="02110004020202020204"/>
                <a:ea typeface="+mn-ea"/>
                <a:cs typeface="+mn-cs"/>
              </a:rPr>
              <a:t>Homework for Session 2</a:t>
            </a:r>
          </a:p>
        </p:txBody>
      </p:sp>
      <p:pic>
        <p:nvPicPr>
          <p:cNvPr id="3" name="Picture 2">
            <a:extLst>
              <a:ext uri="{FF2B5EF4-FFF2-40B4-BE49-F238E27FC236}">
                <a16:creationId xmlns:a16="http://schemas.microsoft.com/office/drawing/2014/main" id="{DB76966A-187D-7C5E-6688-688F8CC79A3D}"/>
              </a:ext>
            </a:extLst>
          </p:cNvPr>
          <p:cNvPicPr>
            <a:picLocks noChangeAspect="1"/>
          </p:cNvPicPr>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215602586"/>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C48FB9-E167-7876-5965-8DED34F39FBD}"/>
              </a:ext>
            </a:extLst>
          </p:cNvPr>
          <p:cNvSpPr txBox="1"/>
          <p:nvPr/>
        </p:nvSpPr>
        <p:spPr>
          <a:xfrm>
            <a:off x="453517" y="237919"/>
            <a:ext cx="592311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chemeClr val="bg1"/>
                </a:solidFill>
                <a:effectLst/>
                <a:uLnTx/>
                <a:uFillTx/>
                <a:latin typeface="IBM Plex Sans" panose="020B0503050203000203" pitchFamily="34" charset="0"/>
                <a:ea typeface="+mn-ea"/>
                <a:cs typeface="IBM Plex Devanagari ExtraLight" panose="020B0303050203000203" pitchFamily="34" charset="0"/>
              </a:rPr>
              <a:t>About Me</a:t>
            </a:r>
          </a:p>
        </p:txBody>
      </p:sp>
      <p:pic>
        <p:nvPicPr>
          <p:cNvPr id="10" name="Screen Recording 9">
            <a:hlinkClick r:id="" action="ppaction://media"/>
            <a:extLst>
              <a:ext uri="{FF2B5EF4-FFF2-40B4-BE49-F238E27FC236}">
                <a16:creationId xmlns:a16="http://schemas.microsoft.com/office/drawing/2014/main" id="{F71AAB05-D216-B49D-DF41-C5671898BA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29177" y="3429000"/>
            <a:ext cx="3721750" cy="3250642"/>
          </a:xfrm>
          <a:prstGeom prst="rect">
            <a:avLst/>
          </a:prstGeom>
        </p:spPr>
      </p:pic>
      <p:pic>
        <p:nvPicPr>
          <p:cNvPr id="5" name="Content Placeholder 7" descr="A black and white striped logo&#10;&#10;Description automatically generated">
            <a:extLst>
              <a:ext uri="{FF2B5EF4-FFF2-40B4-BE49-F238E27FC236}">
                <a16:creationId xmlns:a16="http://schemas.microsoft.com/office/drawing/2014/main" id="{50C1BAD4-FB91-6307-BC52-BC6A232CFE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446" y="5946873"/>
            <a:ext cx="1619250" cy="581025"/>
          </a:xfrm>
          <a:prstGeom prst="rect">
            <a:avLst/>
          </a:prstGeom>
        </p:spPr>
      </p:pic>
      <p:sp>
        <p:nvSpPr>
          <p:cNvPr id="12" name="TextBox 11">
            <a:extLst>
              <a:ext uri="{FF2B5EF4-FFF2-40B4-BE49-F238E27FC236}">
                <a16:creationId xmlns:a16="http://schemas.microsoft.com/office/drawing/2014/main" id="{A6B5689F-53A6-9DB4-1548-4BDD9AD1ADED}"/>
              </a:ext>
            </a:extLst>
          </p:cNvPr>
          <p:cNvSpPr txBox="1"/>
          <p:nvPr/>
        </p:nvSpPr>
        <p:spPr>
          <a:xfrm>
            <a:off x="453517" y="554188"/>
            <a:ext cx="8699627" cy="2831544"/>
          </a:xfrm>
          <a:prstGeom prst="rect">
            <a:avLst/>
          </a:prstGeom>
          <a:noFill/>
        </p:spPr>
        <p:txBody>
          <a:bodyPr wrap="square" rtlCol="0">
            <a:spAutoFit/>
          </a:bodyPr>
          <a:lstStyle/>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lvl="0">
              <a:defRPr/>
            </a:pPr>
            <a:r>
              <a:rPr lang="en-US" sz="1400" b="1" dirty="0">
                <a:solidFill>
                  <a:schemeClr val="bg1"/>
                </a:solidFill>
                <a:latin typeface="IBM Plex Sans" panose="020B0503050203000203" pitchFamily="34" charset="0"/>
                <a:cs typeface="IBM Plex Devanagari ExtraLight" panose="020B0303050203000203" pitchFamily="34" charset="0"/>
              </a:rPr>
              <a:t>Daniel Cozmescu - M. Sc.</a:t>
            </a:r>
          </a:p>
          <a:p>
            <a:pPr lvl="0">
              <a:defRPr/>
            </a:pPr>
            <a:endParaRPr lang="en-US" sz="1400" b="1" dirty="0">
              <a:solidFill>
                <a:schemeClr val="bg1"/>
              </a:solidFill>
              <a:latin typeface="IBM Plex Sans" panose="020B0503050203000203" pitchFamily="34" charset="0"/>
              <a:cs typeface="IBM Plex Devanagari ExtraLight" panose="020B0303050203000203" pitchFamily="34" charset="0"/>
            </a:endParaRPr>
          </a:p>
          <a:p>
            <a:pPr lvl="0">
              <a:defRPr/>
            </a:pPr>
            <a:r>
              <a:rPr lang="en-US" sz="1400" b="1" i="1" dirty="0">
                <a:solidFill>
                  <a:schemeClr val="bg1"/>
                </a:solidFill>
                <a:latin typeface="IBM Plex Sans" panose="020B0503050203000203" pitchFamily="34" charset="0"/>
                <a:cs typeface="IBM Plex Devanagari ExtraLight" panose="020B0303050203000203" pitchFamily="34" charset="0"/>
              </a:rPr>
              <a:t>Personal Background </a:t>
            </a:r>
            <a:r>
              <a:rPr lang="en-US" sz="1400" b="1" i="1" dirty="0">
                <a:solidFill>
                  <a:schemeClr val="bg1"/>
                </a:solidFill>
                <a:latin typeface="IBM Plex Sans" panose="020B0503050203000203" pitchFamily="34" charset="0"/>
                <a:cs typeface="IBM Plex Devanagari ExtraLight" panose="020B0303050203000203" pitchFamily="34" charset="0"/>
                <a:sym typeface="Wingdings" panose="05000000000000000000" pitchFamily="2" charset="2"/>
              </a:rPr>
              <a:t> </a:t>
            </a:r>
            <a:r>
              <a:rPr lang="en-US" sz="1400" b="1" i="1" dirty="0">
                <a:solidFill>
                  <a:srgbClr val="FF0000"/>
                </a:solidFill>
                <a:latin typeface="IBM Plex Sans" panose="020B0503050203000203" pitchFamily="34" charset="0"/>
                <a:cs typeface="IBM Plex Devanagari ExtraLight" panose="020B0303050203000203" pitchFamily="34" charset="0"/>
                <a:sym typeface="Wingdings" panose="05000000000000000000" pitchFamily="2" charset="2"/>
              </a:rPr>
              <a:t>Useful for a later exercise</a:t>
            </a:r>
          </a:p>
          <a:p>
            <a:pPr lvl="0">
              <a:defRPr/>
            </a:pPr>
            <a:endParaRPr lang="en-US" sz="1000" dirty="0">
              <a:solidFill>
                <a:srgbClr val="FF0000"/>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Proudly a cat owner – Sticks</a:t>
            </a:r>
          </a:p>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Photography and videography – Canon &amp; DJI </a:t>
            </a:r>
          </a:p>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r>
              <a:rPr lang="en-US" sz="1400" dirty="0">
                <a:solidFill>
                  <a:schemeClr val="bg1"/>
                </a:solidFill>
                <a:latin typeface="IBM Plex Sans" panose="020B0503050203000203" pitchFamily="34" charset="0"/>
                <a:cs typeface="IBM Plex Devanagari ExtraLight" panose="020B0303050203000203" pitchFamily="34" charset="0"/>
              </a:rPr>
              <a:t>Driving a Civic</a:t>
            </a:r>
          </a:p>
          <a:p>
            <a:pPr marL="285750" lvl="0" indent="-285750">
              <a:buFont typeface="Arial" panose="020B0604020202020204" pitchFamily="34" charset="0"/>
              <a:buChar char="•"/>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marL="285750" lvl="0" indent="-285750">
              <a:buFont typeface="Arial" panose="020B0604020202020204" pitchFamily="34" charset="0"/>
              <a:buChar char="•"/>
              <a:defRPr/>
            </a:pPr>
            <a:endParaRPr lang="en-US" sz="1400" dirty="0">
              <a:solidFill>
                <a:schemeClr val="bg1"/>
              </a:solidFill>
              <a:latin typeface="IBM Plex Sans" panose="020B0503050203000203" pitchFamily="34" charset="0"/>
              <a:cs typeface="IBM Plex Devanagari ExtraLight" panose="020B0303050203000203" pitchFamily="34" charset="0"/>
            </a:endParaRPr>
          </a:p>
          <a:p>
            <a:pPr lvl="0">
              <a:defRPr/>
            </a:pPr>
            <a:endParaRPr lang="en-US" sz="1400" dirty="0">
              <a:solidFill>
                <a:schemeClr val="bg1"/>
              </a:solidFill>
              <a:latin typeface="IBM Plex Sans" panose="020B0503050203000203" pitchFamily="34" charset="0"/>
              <a:cs typeface="IBM Plex Devanagari ExtraLight" panose="020B0303050203000203" pitchFamily="34" charset="0"/>
            </a:endParaRPr>
          </a:p>
        </p:txBody>
      </p:sp>
      <p:pic>
        <p:nvPicPr>
          <p:cNvPr id="14" name="Picture 13">
            <a:hlinkClick r:id="rId6"/>
            <a:extLst>
              <a:ext uri="{FF2B5EF4-FFF2-40B4-BE49-F238E27FC236}">
                <a16:creationId xmlns:a16="http://schemas.microsoft.com/office/drawing/2014/main" id="{4565B276-1E34-9702-DB41-24B855EF7E25}"/>
              </a:ext>
            </a:extLst>
          </p:cNvPr>
          <p:cNvPicPr>
            <a:picLocks noChangeAspect="1"/>
          </p:cNvPicPr>
          <p:nvPr/>
        </p:nvPicPr>
        <p:blipFill rotWithShape="1">
          <a:blip r:embed="rId7"/>
          <a:srcRect l="70352" b="6534"/>
          <a:stretch/>
        </p:blipFill>
        <p:spPr>
          <a:xfrm>
            <a:off x="2382738" y="352706"/>
            <a:ext cx="388253" cy="342719"/>
          </a:xfrm>
          <a:prstGeom prst="rect">
            <a:avLst/>
          </a:prstGeom>
        </p:spPr>
      </p:pic>
      <p:pic>
        <p:nvPicPr>
          <p:cNvPr id="16" name="Picture 15">
            <a:extLst>
              <a:ext uri="{FF2B5EF4-FFF2-40B4-BE49-F238E27FC236}">
                <a16:creationId xmlns:a16="http://schemas.microsoft.com/office/drawing/2014/main" id="{9C23D783-6C9D-CA35-2D32-3D6CC8EDC435}"/>
              </a:ext>
            </a:extLst>
          </p:cNvPr>
          <p:cNvPicPr>
            <a:picLocks noChangeAspect="1"/>
          </p:cNvPicPr>
          <p:nvPr/>
        </p:nvPicPr>
        <p:blipFill>
          <a:blip r:embed="rId8"/>
          <a:stretch>
            <a:fillRect/>
          </a:stretch>
        </p:blipFill>
        <p:spPr>
          <a:xfrm>
            <a:off x="9040337" y="622489"/>
            <a:ext cx="2304856" cy="3044400"/>
          </a:xfrm>
          <a:prstGeom prst="rect">
            <a:avLst/>
          </a:prstGeom>
        </p:spPr>
      </p:pic>
      <p:pic>
        <p:nvPicPr>
          <p:cNvPr id="8" name="Picture 7">
            <a:extLst>
              <a:ext uri="{FF2B5EF4-FFF2-40B4-BE49-F238E27FC236}">
                <a16:creationId xmlns:a16="http://schemas.microsoft.com/office/drawing/2014/main" id="{9A297696-8EAA-B2FE-03E3-A036C66DBEB7}"/>
              </a:ext>
            </a:extLst>
          </p:cNvPr>
          <p:cNvPicPr>
            <a:picLocks noChangeAspect="1"/>
          </p:cNvPicPr>
          <p:nvPr/>
        </p:nvPicPr>
        <p:blipFill>
          <a:blip r:embed="rId9"/>
          <a:stretch>
            <a:fillRect/>
          </a:stretch>
        </p:blipFill>
        <p:spPr>
          <a:xfrm>
            <a:off x="5531131" y="1622611"/>
            <a:ext cx="1538347" cy="1527048"/>
          </a:xfrm>
          <a:prstGeom prst="rect">
            <a:avLst/>
          </a:prstGeom>
        </p:spPr>
      </p:pic>
      <p:pic>
        <p:nvPicPr>
          <p:cNvPr id="11" name="Picture 10">
            <a:extLst>
              <a:ext uri="{FF2B5EF4-FFF2-40B4-BE49-F238E27FC236}">
                <a16:creationId xmlns:a16="http://schemas.microsoft.com/office/drawing/2014/main" id="{423A115F-FB9A-C6BA-D624-EFEF09423356}"/>
              </a:ext>
            </a:extLst>
          </p:cNvPr>
          <p:cNvPicPr>
            <a:picLocks noChangeAspect="1"/>
          </p:cNvPicPr>
          <p:nvPr/>
        </p:nvPicPr>
        <p:blipFill>
          <a:blip r:embed="rId10"/>
          <a:stretch>
            <a:fillRect/>
          </a:stretch>
        </p:blipFill>
        <p:spPr>
          <a:xfrm>
            <a:off x="6559002" y="2931831"/>
            <a:ext cx="1667454" cy="1553021"/>
          </a:xfrm>
          <a:prstGeom prst="rect">
            <a:avLst/>
          </a:prstGeom>
        </p:spPr>
      </p:pic>
      <p:pic>
        <p:nvPicPr>
          <p:cNvPr id="15" name="Picture 14">
            <a:extLst>
              <a:ext uri="{FF2B5EF4-FFF2-40B4-BE49-F238E27FC236}">
                <a16:creationId xmlns:a16="http://schemas.microsoft.com/office/drawing/2014/main" id="{8B1E28F5-801F-9981-E123-42177AF99E31}"/>
              </a:ext>
            </a:extLst>
          </p:cNvPr>
          <p:cNvPicPr>
            <a:picLocks noChangeAspect="1"/>
          </p:cNvPicPr>
          <p:nvPr/>
        </p:nvPicPr>
        <p:blipFill>
          <a:blip r:embed="rId11"/>
          <a:stretch>
            <a:fillRect/>
          </a:stretch>
        </p:blipFill>
        <p:spPr>
          <a:xfrm>
            <a:off x="4973889" y="3550938"/>
            <a:ext cx="1823063" cy="1832646"/>
          </a:xfrm>
          <a:prstGeom prst="rect">
            <a:avLst/>
          </a:prstGeom>
        </p:spPr>
      </p:pic>
      <p:pic>
        <p:nvPicPr>
          <p:cNvPr id="18" name="Picture 17">
            <a:extLst>
              <a:ext uri="{FF2B5EF4-FFF2-40B4-BE49-F238E27FC236}">
                <a16:creationId xmlns:a16="http://schemas.microsoft.com/office/drawing/2014/main" id="{7DF6FEE6-50AC-5E9D-0075-AA16D9B1C647}"/>
              </a:ext>
            </a:extLst>
          </p:cNvPr>
          <p:cNvPicPr>
            <a:picLocks noChangeAspect="1"/>
          </p:cNvPicPr>
          <p:nvPr/>
        </p:nvPicPr>
        <p:blipFill>
          <a:blip r:embed="rId12"/>
          <a:stretch>
            <a:fillRect/>
          </a:stretch>
        </p:blipFill>
        <p:spPr>
          <a:xfrm>
            <a:off x="6412377" y="4706664"/>
            <a:ext cx="2301375" cy="1597148"/>
          </a:xfrm>
          <a:prstGeom prst="rect">
            <a:avLst/>
          </a:prstGeom>
        </p:spPr>
      </p:pic>
    </p:spTree>
    <p:extLst>
      <p:ext uri="{BB962C8B-B14F-4D97-AF65-F5344CB8AC3E}">
        <p14:creationId xmlns:p14="http://schemas.microsoft.com/office/powerpoint/2010/main" val="154536757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15"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par>
                                <p:cTn id="12" presetID="53" presetClass="entr" presetSubtype="16"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300" fill="hold"/>
                                        <p:tgtEl>
                                          <p:spTgt spid="14"/>
                                        </p:tgtEl>
                                        <p:attrNameLst>
                                          <p:attrName>ppt_w</p:attrName>
                                        </p:attrNameLst>
                                      </p:cBhvr>
                                      <p:tavLst>
                                        <p:tav tm="0">
                                          <p:val>
                                            <p:fltVal val="0"/>
                                          </p:val>
                                        </p:tav>
                                        <p:tav tm="100000">
                                          <p:val>
                                            <p:strVal val="#ppt_w"/>
                                          </p:val>
                                        </p:tav>
                                      </p:tavLst>
                                    </p:anim>
                                    <p:anim calcmode="lin" valueType="num">
                                      <p:cBhvr>
                                        <p:cTn id="15" dur="300" fill="hold"/>
                                        <p:tgtEl>
                                          <p:spTgt spid="14"/>
                                        </p:tgtEl>
                                        <p:attrNameLst>
                                          <p:attrName>ppt_h</p:attrName>
                                        </p:attrNameLst>
                                      </p:cBhvr>
                                      <p:tavLst>
                                        <p:tav tm="0">
                                          <p:val>
                                            <p:fltVal val="0"/>
                                          </p:val>
                                        </p:tav>
                                        <p:tav tm="100000">
                                          <p:val>
                                            <p:strVal val="#ppt_h"/>
                                          </p:val>
                                        </p:tav>
                                      </p:tavLst>
                                    </p:anim>
                                    <p:animEffect transition="in" filter="fade">
                                      <p:cBhvr>
                                        <p:cTn id="16" dur="3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00"/>
                                        <p:tgtEl>
                                          <p:spTgt spid="8"/>
                                        </p:tgtEl>
                                      </p:cBhvr>
                                    </p:animEffect>
                                  </p:childTnLst>
                                </p:cTn>
                              </p:par>
                              <p:par>
                                <p:cTn id="22" presetID="22" presetClass="entr" presetSubtype="4"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par>
                                <p:cTn id="25" presetID="22" presetClass="entr" presetSubtype="4"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par>
                                <p:cTn id="28" presetID="22" presetClass="entr" presetSubtype="4"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par>
                                <p:cTn id="31" presetID="22" presetClass="entr" presetSubtype="4"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down)">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4" repeatCount="indefinite" fill="hold" display="0">
                  <p:stCondLst>
                    <p:cond delay="indefinite"/>
                  </p:stCondLst>
                </p:cTn>
                <p:tgtEl>
                  <p:spTgt spid="10"/>
                </p:tgtEl>
              </p:cMediaNode>
            </p:video>
            <p:seq concurrent="1" nextAc="seek">
              <p:cTn id="35" restart="whenNotActive" fill="hold" evtFilter="cancelBubble" nodeType="interactiveSeq">
                <p:stCondLst>
                  <p:cond evt="onClick" delay="0">
                    <p:tgtEl>
                      <p:spTgt spid="10"/>
                    </p:tgtEl>
                  </p:cond>
                </p:stCondLst>
                <p:endSync evt="end" delay="0">
                  <p:rtn val="all"/>
                </p:endSync>
                <p:childTnLst>
                  <p:par>
                    <p:cTn id="36" fill="hold">
                      <p:stCondLst>
                        <p:cond delay="0"/>
                      </p:stCondLst>
                      <p:childTnLst>
                        <p:par>
                          <p:cTn id="37" fill="hold">
                            <p:stCondLst>
                              <p:cond delay="0"/>
                            </p:stCondLst>
                            <p:childTnLst>
                              <p:par>
                                <p:cTn id="38" presetID="2" presetClass="mediacall" presetSubtype="0" fill="hold" nodeType="clickEffect">
                                  <p:stCondLst>
                                    <p:cond delay="0"/>
                                  </p:stCondLst>
                                  <p:childTnLst>
                                    <p:cmd type="call" cmd="togglePause">
                                      <p:cBhvr>
                                        <p:cTn id="39" dur="1" fill="hold"/>
                                        <p:tgtEl>
                                          <p:spTgt spid="10"/>
                                        </p:tgtEl>
                                      </p:cBhvr>
                                    </p:cmd>
                                  </p:childTnLst>
                                </p:cTn>
                              </p:par>
                            </p:childTnLst>
                          </p:cTn>
                        </p:par>
                      </p:childTnLst>
                    </p:cTn>
                  </p:par>
                </p:childTnLst>
              </p:cTn>
              <p:nextCondLst>
                <p:cond evt="onClick" delay="0">
                  <p:tgtEl>
                    <p:spTgt spid="10"/>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Screen Recording 9">
            <a:hlinkClick r:id="" action="ppaction://media"/>
            <a:extLst>
              <a:ext uri="{FF2B5EF4-FFF2-40B4-BE49-F238E27FC236}">
                <a16:creationId xmlns:a16="http://schemas.microsoft.com/office/drawing/2014/main" id="{F71AAB05-D216-B49D-DF41-C5671898BA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083927" y="5003991"/>
            <a:ext cx="2044065" cy="1785323"/>
          </a:xfrm>
          <a:prstGeom prst="rect">
            <a:avLst/>
          </a:prstGeom>
        </p:spPr>
      </p:pic>
      <p:pic>
        <p:nvPicPr>
          <p:cNvPr id="5" name="Content Placeholder 7" descr="A black and white striped logo&#10;&#10;Description automatically generated">
            <a:extLst>
              <a:ext uri="{FF2B5EF4-FFF2-40B4-BE49-F238E27FC236}">
                <a16:creationId xmlns:a16="http://schemas.microsoft.com/office/drawing/2014/main" id="{50C1BAD4-FB91-6307-BC52-BC6A232CFE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446" y="5946873"/>
            <a:ext cx="1619250" cy="581025"/>
          </a:xfrm>
          <a:prstGeom prst="rect">
            <a:avLst/>
          </a:prstGeom>
        </p:spPr>
      </p:pic>
      <p:sp>
        <p:nvSpPr>
          <p:cNvPr id="6" name="TextBox 5">
            <a:extLst>
              <a:ext uri="{FF2B5EF4-FFF2-40B4-BE49-F238E27FC236}">
                <a16:creationId xmlns:a16="http://schemas.microsoft.com/office/drawing/2014/main" id="{7CC48FB9-E167-7876-5965-8DED34F39FBD}"/>
              </a:ext>
            </a:extLst>
          </p:cNvPr>
          <p:cNvSpPr txBox="1"/>
          <p:nvPr/>
        </p:nvSpPr>
        <p:spPr>
          <a:xfrm>
            <a:off x="4490068" y="961347"/>
            <a:ext cx="592311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IBM Plex Sans" panose="020B0503050203000203" pitchFamily="34" charset="0"/>
                <a:ea typeface="+mn-ea"/>
                <a:cs typeface="IBM Plex Devanagari ExtraLight" panose="020B0303050203000203" pitchFamily="34" charset="0"/>
              </a:rPr>
              <a:t>About yourselves</a:t>
            </a:r>
          </a:p>
        </p:txBody>
      </p:sp>
      <p:sp>
        <p:nvSpPr>
          <p:cNvPr id="12" name="TextBox 11">
            <a:extLst>
              <a:ext uri="{FF2B5EF4-FFF2-40B4-BE49-F238E27FC236}">
                <a16:creationId xmlns:a16="http://schemas.microsoft.com/office/drawing/2014/main" id="{A6B5689F-53A6-9DB4-1548-4BDD9AD1ADED}"/>
              </a:ext>
            </a:extLst>
          </p:cNvPr>
          <p:cNvSpPr txBox="1"/>
          <p:nvPr/>
        </p:nvSpPr>
        <p:spPr>
          <a:xfrm>
            <a:off x="297473" y="1991372"/>
            <a:ext cx="11597054"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IBM Plex Sans" panose="020B0503050203000203" pitchFamily="34" charset="0"/>
                <a:ea typeface="+mn-ea"/>
                <a:cs typeface="IBM Plex Devanagari ExtraLight" panose="020B0303050203000203" pitchFamily="34" charset="0"/>
              </a:rPr>
              <a:t>What is your name?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dirty="0">
              <a:solidFill>
                <a:prstClr val="white"/>
              </a:solidFill>
              <a:latin typeface="IBM Plex Sans" panose="020B0503050203000203" pitchFamily="34" charset="0"/>
              <a:cs typeface="IBM Plex Devanagari ExtraLight" panose="020B0303050203000203" pitchFamily="34" charset="0"/>
            </a:endParaRPr>
          </a:p>
          <a:p>
            <a:pPr lvl="0" algn="ctr">
              <a:defRPr/>
            </a:pPr>
            <a:r>
              <a:rPr lang="en-US" sz="1600" dirty="0">
                <a:solidFill>
                  <a:prstClr val="white"/>
                </a:solidFill>
                <a:latin typeface="IBM Plex Sans" panose="020B0503050203000203" pitchFamily="34" charset="0"/>
                <a:cs typeface="IBM Plex Devanagari ExtraLight" panose="020B0303050203000203" pitchFamily="34" charset="0"/>
              </a:rPr>
              <a:t>Which faculty are you representing in our adventure today?</a:t>
            </a:r>
          </a:p>
          <a:p>
            <a:pPr lvl="0" algn="ctr">
              <a:defRPr/>
            </a:pPr>
            <a:endParaRPr lang="en-US" sz="1600" baseline="0" dirty="0">
              <a:solidFill>
                <a:prstClr val="white"/>
              </a:solidFill>
              <a:latin typeface="IBM Plex Sans" panose="020B0503050203000203" pitchFamily="34" charset="0"/>
              <a:cs typeface="IBM Plex Devanagari ExtraLight" panose="020B0303050203000203" pitchFamily="34" charset="0"/>
            </a:endParaRPr>
          </a:p>
          <a:p>
            <a:pPr lvl="0" algn="ctr">
              <a:defRPr/>
            </a:pPr>
            <a:r>
              <a:rPr lang="en-US" sz="1600" dirty="0">
                <a:solidFill>
                  <a:prstClr val="white"/>
                </a:solidFill>
                <a:latin typeface="IBM Plex Sans" panose="020B0503050203000203" pitchFamily="34" charset="0"/>
                <a:cs typeface="IBM Plex Devanagari ExtraLight" panose="020B0303050203000203" pitchFamily="34" charset="0"/>
              </a:rPr>
              <a:t>If you could create your dream job, what would it look like? And what field?</a:t>
            </a:r>
          </a:p>
          <a:p>
            <a:pPr lvl="0" algn="ctr">
              <a:defRPr/>
            </a:pPr>
            <a:endParaRPr kumimoji="0" lang="en-US" sz="1600" b="0" i="0" u="none" strike="noStrike" kern="1200" cap="none" spc="0" normalizeH="0" baseline="0" noProof="0" dirty="0">
              <a:ln>
                <a:noFill/>
              </a:ln>
              <a:solidFill>
                <a:prstClr val="white"/>
              </a:solidFill>
              <a:effectLst/>
              <a:uLnTx/>
              <a:uFillTx/>
              <a:latin typeface="IBM Plex Sans" panose="020B0503050203000203" pitchFamily="34" charset="0"/>
              <a:ea typeface="+mn-ea"/>
              <a:cs typeface="IBM Plex Devanagari ExtraLight" panose="020B0303050203000203" pitchFamily="34" charset="0"/>
            </a:endParaRPr>
          </a:p>
          <a:p>
            <a:pPr lvl="0" algn="ctr">
              <a:spcAft>
                <a:spcPts val="130"/>
              </a:spcAft>
              <a:defRPr/>
            </a:pPr>
            <a:r>
              <a:rPr lang="en-US" sz="1600" dirty="0">
                <a:solidFill>
                  <a:prstClr val="white"/>
                </a:solidFill>
                <a:latin typeface="IBM Plex Sans" panose="020B0503050203000203" pitchFamily="34" charset="0"/>
                <a:cs typeface="IBM Plex Devanagari ExtraLight" panose="020B0303050203000203" pitchFamily="34" charset="0"/>
              </a:rPr>
              <a:t>Why did you start coding — love at first semicolon, or were you just trying to fix your Wi-Fi?</a:t>
            </a:r>
            <a:endParaRPr lang="en-US" sz="1600" baseline="0" noProof="0" dirty="0">
              <a:solidFill>
                <a:prstClr val="white"/>
              </a:solidFill>
              <a:latin typeface="IBM Plex Sans" panose="020B0503050203000203" pitchFamily="34" charset="0"/>
              <a:cs typeface="IBM Plex Devanagari ExtraLight" panose="020B0303050203000203" pitchFamily="34" charset="0"/>
            </a:endParaRPr>
          </a:p>
        </p:txBody>
      </p:sp>
    </p:spTree>
    <p:extLst>
      <p:ext uri="{BB962C8B-B14F-4D97-AF65-F5344CB8AC3E}">
        <p14:creationId xmlns:p14="http://schemas.microsoft.com/office/powerpoint/2010/main" val="165933607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15"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repeatCount="indefinite" fill="hold" display="0">
                  <p:stCondLst>
                    <p:cond delay="indefinite"/>
                  </p:stCondLst>
                </p:cTn>
                <p:tgtEl>
                  <p:spTgt spid="10"/>
                </p:tgtEl>
              </p:cMediaNode>
            </p:video>
            <p:seq concurrent="1" nextAc="seek">
              <p:cTn id="15" restart="whenNotActive" fill="hold" evtFilter="cancelBubble" nodeType="interactiveSeq">
                <p:stCondLst>
                  <p:cond evt="onClick" delay="0">
                    <p:tgtEl>
                      <p:spTgt spid="10"/>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10"/>
                                        </p:tgtEl>
                                      </p:cBhvr>
                                    </p:cmd>
                                  </p:childTnLst>
                                </p:cTn>
                              </p:par>
                            </p:childTnLst>
                          </p:cTn>
                        </p:par>
                      </p:childTnLst>
                    </p:cTn>
                  </p:par>
                </p:childTnLst>
              </p:cTn>
              <p:nextCondLst>
                <p:cond evt="onClick" delay="0">
                  <p:tgtEl>
                    <p:spTgt spid="10"/>
                  </p:tgtEl>
                </p:cond>
              </p:nextCondLst>
            </p:seq>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A84BA6-ADA8-CBC7-3FDE-94494F0B15B0}"/>
              </a:ext>
            </a:extLst>
          </p:cNvPr>
          <p:cNvSpPr txBox="1"/>
          <p:nvPr/>
        </p:nvSpPr>
        <p:spPr>
          <a:xfrm>
            <a:off x="4873348" y="2865513"/>
            <a:ext cx="4929441" cy="769441"/>
          </a:xfrm>
          <a:prstGeom prst="rect">
            <a:avLst/>
          </a:prstGeom>
          <a:noFill/>
        </p:spPr>
        <p:txBody>
          <a:bodyPr wrap="square" rtlCol="0">
            <a:spAutoFit/>
          </a:bodyPr>
          <a:lstStyle/>
          <a:p>
            <a:r>
              <a:rPr lang="en-US" sz="4400" dirty="0">
                <a:solidFill>
                  <a:schemeClr val="tx1">
                    <a:lumMod val="65000"/>
                    <a:lumOff val="35000"/>
                  </a:schemeClr>
                </a:solidFill>
              </a:rPr>
              <a:t>What is CIA triad?</a:t>
            </a:r>
          </a:p>
        </p:txBody>
      </p:sp>
      <p:grpSp>
        <p:nvGrpSpPr>
          <p:cNvPr id="31" name="Group 30">
            <a:extLst>
              <a:ext uri="{FF2B5EF4-FFF2-40B4-BE49-F238E27FC236}">
                <a16:creationId xmlns:a16="http://schemas.microsoft.com/office/drawing/2014/main" id="{64E59173-BE4E-7EC0-0D55-ED43ACC36EF8}"/>
              </a:ext>
            </a:extLst>
          </p:cNvPr>
          <p:cNvGrpSpPr/>
          <p:nvPr/>
        </p:nvGrpSpPr>
        <p:grpSpPr>
          <a:xfrm>
            <a:off x="-8216545" y="0"/>
            <a:ext cx="11120582" cy="6858000"/>
            <a:chOff x="-406400" y="0"/>
            <a:chExt cx="11120582" cy="6858000"/>
          </a:xfrm>
        </p:grpSpPr>
        <p:grpSp>
          <p:nvGrpSpPr>
            <p:cNvPr id="24" name="Group 23">
              <a:extLst>
                <a:ext uri="{FF2B5EF4-FFF2-40B4-BE49-F238E27FC236}">
                  <a16:creationId xmlns:a16="http://schemas.microsoft.com/office/drawing/2014/main" id="{9759C7A5-3AAC-A6BA-D57E-97F963A3F6CD}"/>
                </a:ext>
              </a:extLst>
            </p:cNvPr>
            <p:cNvGrpSpPr/>
            <p:nvPr/>
          </p:nvGrpSpPr>
          <p:grpSpPr>
            <a:xfrm>
              <a:off x="-406400" y="0"/>
              <a:ext cx="11120582" cy="6858000"/>
              <a:chOff x="-2933700" y="0"/>
              <a:chExt cx="11120582" cy="6858000"/>
            </a:xfrm>
          </p:grpSpPr>
          <p:grpSp>
            <p:nvGrpSpPr>
              <p:cNvPr id="23" name="Group 22">
                <a:extLst>
                  <a:ext uri="{FF2B5EF4-FFF2-40B4-BE49-F238E27FC236}">
                    <a16:creationId xmlns:a16="http://schemas.microsoft.com/office/drawing/2014/main" id="{57B6BFB5-E76B-6CCB-6F64-0C638F0508CE}"/>
                  </a:ext>
                </a:extLst>
              </p:cNvPr>
              <p:cNvGrpSpPr/>
              <p:nvPr/>
            </p:nvGrpSpPr>
            <p:grpSpPr>
              <a:xfrm>
                <a:off x="-2933700" y="0"/>
                <a:ext cx="11120582" cy="6858000"/>
                <a:chOff x="0" y="0"/>
                <a:chExt cx="11120582" cy="6858000"/>
              </a:xfrm>
              <a:effectLst>
                <a:outerShdw blurRad="50800" dist="50800" dir="5400000" algn="ctr" rotWithShape="0">
                  <a:srgbClr val="000000">
                    <a:alpha val="97000"/>
                  </a:srgbClr>
                </a:outerShdw>
              </a:effectLst>
            </p:grpSpPr>
            <p:sp>
              <p:nvSpPr>
                <p:cNvPr id="2" name="Rectangle 1">
                  <a:extLst>
                    <a:ext uri="{FF2B5EF4-FFF2-40B4-BE49-F238E27FC236}">
                      <a16:creationId xmlns:a16="http://schemas.microsoft.com/office/drawing/2014/main" id="{6DDBACF8-66DA-2DA8-2A4A-8D978C082CB2}"/>
                    </a:ext>
                  </a:extLst>
                </p:cNvPr>
                <p:cNvSpPr/>
                <p:nvPr/>
              </p:nvSpPr>
              <p:spPr>
                <a:xfrm>
                  <a:off x="0" y="0"/>
                  <a:ext cx="10520218" cy="6858000"/>
                </a:xfrm>
                <a:prstGeom prst="rect">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Top Corners Rounded 2">
                  <a:extLst>
                    <a:ext uri="{FF2B5EF4-FFF2-40B4-BE49-F238E27FC236}">
                      <a16:creationId xmlns:a16="http://schemas.microsoft.com/office/drawing/2014/main" id="{7E3F73DF-F6B8-6FF3-8431-CE0232720063}"/>
                    </a:ext>
                  </a:extLst>
                </p:cNvPr>
                <p:cNvSpPr/>
                <p:nvPr/>
              </p:nvSpPr>
              <p:spPr>
                <a:xfrm rot="5400000">
                  <a:off x="10372436" y="3128818"/>
                  <a:ext cx="895927" cy="600364"/>
                </a:xfrm>
                <a:prstGeom prst="round2SameRect">
                  <a:avLst>
                    <a:gd name="adj1" fmla="val 23246"/>
                    <a:gd name="adj2" fmla="val 0"/>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TextBox 6">
                <a:extLst>
                  <a:ext uri="{FF2B5EF4-FFF2-40B4-BE49-F238E27FC236}">
                    <a16:creationId xmlns:a16="http://schemas.microsoft.com/office/drawing/2014/main" id="{4FFD84CC-4C26-86F6-315B-B4A2BF209CDA}"/>
                  </a:ext>
                </a:extLst>
              </p:cNvPr>
              <p:cNvSpPr txBox="1"/>
              <p:nvPr/>
            </p:nvSpPr>
            <p:spPr>
              <a:xfrm>
                <a:off x="7672056" y="3167390"/>
                <a:ext cx="343218" cy="523220"/>
              </a:xfrm>
              <a:prstGeom prst="rect">
                <a:avLst/>
              </a:prstGeom>
              <a:noFill/>
            </p:spPr>
            <p:txBody>
              <a:bodyPr wrap="square" rtlCol="0">
                <a:spAutoFit/>
              </a:bodyPr>
              <a:lstStyle/>
              <a:p>
                <a:r>
                  <a:rPr lang="en-US" sz="2800" dirty="0">
                    <a:solidFill>
                      <a:schemeClr val="tx1">
                        <a:lumMod val="95000"/>
                        <a:lumOff val="5000"/>
                      </a:schemeClr>
                    </a:solidFill>
                    <a:latin typeface="IBM Plex Sans" panose="020B0503050203000203" pitchFamily="34" charset="0"/>
                  </a:rPr>
                  <a:t>C</a:t>
                </a:r>
              </a:p>
            </p:txBody>
          </p:sp>
        </p:grpSp>
        <p:sp>
          <p:nvSpPr>
            <p:cNvPr id="30" name="TextBox 29">
              <a:extLst>
                <a:ext uri="{FF2B5EF4-FFF2-40B4-BE49-F238E27FC236}">
                  <a16:creationId xmlns:a16="http://schemas.microsoft.com/office/drawing/2014/main" id="{1DF4ADC1-B22E-346F-EE20-6265CF090C76}"/>
                </a:ext>
              </a:extLst>
            </p:cNvPr>
            <p:cNvSpPr txBox="1"/>
            <p:nvPr/>
          </p:nvSpPr>
          <p:spPr>
            <a:xfrm>
              <a:off x="4305706" y="1778548"/>
              <a:ext cx="4676971" cy="3300904"/>
            </a:xfrm>
            <a:prstGeom prst="rect">
              <a:avLst/>
            </a:prstGeom>
            <a:noFill/>
          </p:spPr>
          <p:txBody>
            <a:bodyPr wrap="square">
              <a:spAutoFit/>
            </a:bodyPr>
            <a:lstStyle/>
            <a:p>
              <a:pPr algn="l"/>
              <a:endParaRPr lang="en-US" sz="1050" b="0" i="0" u="none" strike="noStrike" baseline="0" dirty="0">
                <a:solidFill>
                  <a:srgbClr val="000000"/>
                </a:solidFill>
                <a:latin typeface="IBM Plex Sans" panose="020B0503050203000203" pitchFamily="34" charset="0"/>
              </a:endParaRPr>
            </a:p>
            <a:p>
              <a:r>
                <a:rPr lang="en-US" sz="1800" b="1" i="0" u="none" strike="noStrike" baseline="0" dirty="0">
                  <a:solidFill>
                    <a:schemeClr val="bg1">
                      <a:lumMod val="85000"/>
                    </a:schemeClr>
                  </a:solidFill>
                  <a:latin typeface="IBM Plex Sans" panose="020B0503050203000203" pitchFamily="34" charset="0"/>
                </a:rPr>
                <a:t>Confidentiality </a:t>
              </a:r>
              <a:r>
                <a:rPr lang="en-US" sz="1800" b="0" i="0" u="none" strike="noStrike" baseline="0" dirty="0">
                  <a:solidFill>
                    <a:schemeClr val="bg1">
                      <a:lumMod val="85000"/>
                    </a:schemeClr>
                  </a:solidFill>
                  <a:latin typeface="IBM Plex Sans" panose="020B0503050203000203" pitchFamily="34" charset="0"/>
                </a:rPr>
                <a:t>ensures that the information is accessible only to </a:t>
              </a:r>
              <a:r>
                <a:rPr lang="en-US" sz="1800" b="1" i="0" u="none" strike="noStrike" baseline="0" dirty="0">
                  <a:solidFill>
                    <a:schemeClr val="bg1">
                      <a:lumMod val="85000"/>
                    </a:schemeClr>
                  </a:solidFill>
                  <a:latin typeface="IBM Plex Sans" panose="020B0503050203000203" pitchFamily="34" charset="0"/>
                </a:rPr>
                <a:t>entities </a:t>
              </a:r>
              <a:r>
                <a:rPr lang="en-US" sz="1800" b="0" i="0" u="none" strike="noStrike" baseline="0" dirty="0">
                  <a:solidFill>
                    <a:schemeClr val="bg1">
                      <a:lumMod val="85000"/>
                    </a:schemeClr>
                  </a:solidFill>
                  <a:latin typeface="IBM Plex Sans" panose="020B0503050203000203" pitchFamily="34" charset="0"/>
                </a:rPr>
                <a:t>that are </a:t>
              </a:r>
              <a:r>
                <a:rPr lang="en-US" sz="1800" b="1" i="0" u="none" strike="noStrike" baseline="0" dirty="0">
                  <a:solidFill>
                    <a:schemeClr val="bg1">
                      <a:lumMod val="85000"/>
                    </a:schemeClr>
                  </a:solidFill>
                  <a:latin typeface="IBM Plex Sans" panose="020B0503050203000203" pitchFamily="34" charset="0"/>
                </a:rPr>
                <a:t>authorized </a:t>
              </a:r>
              <a:r>
                <a:rPr lang="en-US" sz="1800" b="0" i="0" u="none" strike="noStrike" baseline="0" dirty="0">
                  <a:solidFill>
                    <a:schemeClr val="bg1">
                      <a:lumMod val="85000"/>
                    </a:schemeClr>
                  </a:solidFill>
                  <a:latin typeface="IBM Plex Sans" panose="020B0503050203000203" pitchFamily="34" charset="0"/>
                </a:rPr>
                <a:t>to access the resource. </a:t>
              </a:r>
            </a:p>
            <a:p>
              <a:r>
                <a:rPr lang="en-US" sz="1800" b="0" i="0" u="none" strike="noStrike" baseline="0" dirty="0">
                  <a:solidFill>
                    <a:schemeClr val="bg1">
                      <a:lumMod val="85000"/>
                    </a:schemeClr>
                  </a:solidFill>
                  <a:latin typeface="IBM Plex Sans" panose="020B0503050203000203" pitchFamily="34" charset="0"/>
                </a:rPr>
                <a:t>To ensure confidentiality, all information that needs to be protected must be identified, as well as its owner and the people who must have access to it. </a:t>
              </a:r>
            </a:p>
            <a:p>
              <a:r>
                <a:rPr lang="en-US" sz="1800" b="0" i="0" u="none" strike="noStrike" baseline="0" dirty="0">
                  <a:solidFill>
                    <a:schemeClr val="bg1">
                      <a:lumMod val="85000"/>
                    </a:schemeClr>
                  </a:solidFill>
                  <a:latin typeface="IBM Plex Sans" panose="020B0503050203000203" pitchFamily="34" charset="0"/>
                </a:rPr>
                <a:t>Ensuring confidentiality involves several standardized measures to protect against unauthorized access to data and information.</a:t>
              </a:r>
            </a:p>
          </p:txBody>
        </p:sp>
      </p:grpSp>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56254" y="5946873"/>
            <a:ext cx="1619250" cy="581025"/>
          </a:xfrm>
        </p:spPr>
      </p:pic>
      <p:pic>
        <p:nvPicPr>
          <p:cNvPr id="4" name="Content Placeholder 7" descr="A black and white striped logo&#10;&#10;Description automatically generated">
            <a:extLst>
              <a:ext uri="{FF2B5EF4-FFF2-40B4-BE49-F238E27FC236}">
                <a16:creationId xmlns:a16="http://schemas.microsoft.com/office/drawing/2014/main" id="{AF0AFCAB-C15C-2827-3690-0E62F64F88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15841" y="6037392"/>
            <a:ext cx="1366983" cy="490506"/>
          </a:xfrm>
          <a:prstGeom prst="rect">
            <a:avLst/>
          </a:prstGeom>
        </p:spPr>
      </p:pic>
      <p:grpSp>
        <p:nvGrpSpPr>
          <p:cNvPr id="34" name="Group 33">
            <a:extLst>
              <a:ext uri="{FF2B5EF4-FFF2-40B4-BE49-F238E27FC236}">
                <a16:creationId xmlns:a16="http://schemas.microsoft.com/office/drawing/2014/main" id="{5ABC46F2-7703-FE04-8CE0-3FAD4AAC607C}"/>
              </a:ext>
            </a:extLst>
          </p:cNvPr>
          <p:cNvGrpSpPr/>
          <p:nvPr/>
        </p:nvGrpSpPr>
        <p:grpSpPr>
          <a:xfrm>
            <a:off x="-8424467" y="-25400"/>
            <a:ext cx="10353967" cy="6858000"/>
            <a:chOff x="-600432" y="0"/>
            <a:chExt cx="10353967" cy="6858000"/>
          </a:xfrm>
        </p:grpSpPr>
        <p:grpSp>
          <p:nvGrpSpPr>
            <p:cNvPr id="28" name="Group 27">
              <a:extLst>
                <a:ext uri="{FF2B5EF4-FFF2-40B4-BE49-F238E27FC236}">
                  <a16:creationId xmlns:a16="http://schemas.microsoft.com/office/drawing/2014/main" id="{56034843-0D34-0B78-5636-4412A43B8549}"/>
                </a:ext>
              </a:extLst>
            </p:cNvPr>
            <p:cNvGrpSpPr/>
            <p:nvPr/>
          </p:nvGrpSpPr>
          <p:grpSpPr>
            <a:xfrm>
              <a:off x="-600432" y="0"/>
              <a:ext cx="10353967" cy="6858000"/>
              <a:chOff x="-2955325" y="0"/>
              <a:chExt cx="10353967" cy="6858000"/>
            </a:xfrm>
          </p:grpSpPr>
          <p:grpSp>
            <p:nvGrpSpPr>
              <p:cNvPr id="22" name="Group 21">
                <a:extLst>
                  <a:ext uri="{FF2B5EF4-FFF2-40B4-BE49-F238E27FC236}">
                    <a16:creationId xmlns:a16="http://schemas.microsoft.com/office/drawing/2014/main" id="{3739418C-E0CA-4072-0F21-F50E0B99D9C0}"/>
                  </a:ext>
                </a:extLst>
              </p:cNvPr>
              <p:cNvGrpSpPr/>
              <p:nvPr/>
            </p:nvGrpSpPr>
            <p:grpSpPr>
              <a:xfrm>
                <a:off x="-2955325" y="0"/>
                <a:ext cx="10353967" cy="6858000"/>
                <a:chOff x="-21625" y="0"/>
                <a:chExt cx="10353967" cy="6858000"/>
              </a:xfrm>
              <a:effectLst>
                <a:outerShdw blurRad="50800" dist="50800" dir="5400000" algn="ctr" rotWithShape="0">
                  <a:srgbClr val="000000">
                    <a:alpha val="66000"/>
                  </a:srgbClr>
                </a:outerShdw>
              </a:effectLst>
            </p:grpSpPr>
            <p:sp>
              <p:nvSpPr>
                <p:cNvPr id="13" name="Rectangle 12">
                  <a:extLst>
                    <a:ext uri="{FF2B5EF4-FFF2-40B4-BE49-F238E27FC236}">
                      <a16:creationId xmlns:a16="http://schemas.microsoft.com/office/drawing/2014/main" id="{C1ADC510-DB16-48EB-85CA-CCE56DB7C13D}"/>
                    </a:ext>
                  </a:extLst>
                </p:cNvPr>
                <p:cNvSpPr/>
                <p:nvPr/>
              </p:nvSpPr>
              <p:spPr>
                <a:xfrm>
                  <a:off x="-21625" y="0"/>
                  <a:ext cx="9753601" cy="6858000"/>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Top Corners Rounded 13">
                  <a:extLst>
                    <a:ext uri="{FF2B5EF4-FFF2-40B4-BE49-F238E27FC236}">
                      <a16:creationId xmlns:a16="http://schemas.microsoft.com/office/drawing/2014/main" id="{FBE2C644-CAFC-41F2-1877-2021E6FBCB12}"/>
                    </a:ext>
                  </a:extLst>
                </p:cNvPr>
                <p:cNvSpPr/>
                <p:nvPr/>
              </p:nvSpPr>
              <p:spPr>
                <a:xfrm rot="5400000">
                  <a:off x="9584196" y="2680855"/>
                  <a:ext cx="895927" cy="600364"/>
                </a:xfrm>
                <a:prstGeom prst="round2SameRect">
                  <a:avLst>
                    <a:gd name="adj1" fmla="val 23246"/>
                    <a:gd name="adj2" fmla="val 0"/>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extBox 14">
                <a:extLst>
                  <a:ext uri="{FF2B5EF4-FFF2-40B4-BE49-F238E27FC236}">
                    <a16:creationId xmlns:a16="http://schemas.microsoft.com/office/drawing/2014/main" id="{D1068962-824C-13F6-E481-86C69AE71A11}"/>
                  </a:ext>
                </a:extLst>
              </p:cNvPr>
              <p:cNvSpPr txBox="1"/>
              <p:nvPr/>
            </p:nvSpPr>
            <p:spPr>
              <a:xfrm>
                <a:off x="6883816" y="2719427"/>
                <a:ext cx="343218" cy="523220"/>
              </a:xfrm>
              <a:prstGeom prst="rect">
                <a:avLst/>
              </a:prstGeom>
              <a:noFill/>
            </p:spPr>
            <p:txBody>
              <a:bodyPr wrap="square" rtlCol="0">
                <a:spAutoFit/>
              </a:bodyPr>
              <a:lstStyle/>
              <a:p>
                <a:r>
                  <a:rPr lang="en-US" sz="2800" dirty="0">
                    <a:solidFill>
                      <a:schemeClr val="tx1">
                        <a:lumMod val="85000"/>
                        <a:lumOff val="15000"/>
                      </a:schemeClr>
                    </a:solidFill>
                    <a:latin typeface="IBM Plex Sans" panose="020B0503050203000203" pitchFamily="34" charset="0"/>
                  </a:rPr>
                  <a:t>I</a:t>
                </a:r>
              </a:p>
            </p:txBody>
          </p:sp>
        </p:grpSp>
        <p:sp>
          <p:nvSpPr>
            <p:cNvPr id="33" name="TextBox 32">
              <a:extLst>
                <a:ext uri="{FF2B5EF4-FFF2-40B4-BE49-F238E27FC236}">
                  <a16:creationId xmlns:a16="http://schemas.microsoft.com/office/drawing/2014/main" id="{9F2768B8-1853-4336-8FA2-3473E3F883D4}"/>
                </a:ext>
              </a:extLst>
            </p:cNvPr>
            <p:cNvSpPr txBox="1"/>
            <p:nvPr/>
          </p:nvSpPr>
          <p:spPr>
            <a:xfrm>
              <a:off x="3836834" y="1624660"/>
              <a:ext cx="4504872" cy="4131900"/>
            </a:xfrm>
            <a:prstGeom prst="rect">
              <a:avLst/>
            </a:prstGeom>
            <a:noFill/>
          </p:spPr>
          <p:txBody>
            <a:bodyPr wrap="square">
              <a:spAutoFit/>
            </a:bodyPr>
            <a:lstStyle/>
            <a:p>
              <a:pPr algn="l"/>
              <a:endParaRPr lang="en-US" sz="1050" b="0" i="0" u="none" strike="noStrike" baseline="0" dirty="0">
                <a:solidFill>
                  <a:srgbClr val="000000"/>
                </a:solidFill>
                <a:latin typeface="IBM Plex Sans" panose="020B0503050203000203" pitchFamily="34" charset="0"/>
              </a:endParaRPr>
            </a:p>
            <a:p>
              <a:r>
                <a:rPr lang="en-US" sz="1800" b="1" i="0" u="none" strike="noStrike" baseline="0" dirty="0">
                  <a:solidFill>
                    <a:srgbClr val="000000"/>
                  </a:solidFill>
                  <a:latin typeface="IBM Plex Sans" panose="020B0503050203000203" pitchFamily="34" charset="0"/>
                </a:rPr>
                <a:t>Integrity </a:t>
              </a:r>
              <a:r>
                <a:rPr lang="en-US" sz="1800" b="0" i="0" u="none" strike="noStrike" baseline="0" dirty="0">
                  <a:solidFill>
                    <a:srgbClr val="000000"/>
                  </a:solidFill>
                  <a:latin typeface="IBM Plex Sans" panose="020B0503050203000203" pitchFamily="34" charset="0"/>
                </a:rPr>
                <a:t>aims to protect the </a:t>
              </a:r>
              <a:r>
                <a:rPr lang="en-US" sz="1800" b="1" i="0" u="none" strike="noStrike" baseline="0" dirty="0">
                  <a:solidFill>
                    <a:srgbClr val="000000"/>
                  </a:solidFill>
                  <a:latin typeface="IBM Plex Sans" panose="020B0503050203000203" pitchFamily="34" charset="0"/>
                </a:rPr>
                <a:t>correctness </a:t>
              </a:r>
              <a:r>
                <a:rPr lang="en-US" sz="1800" b="0" i="0" u="none" strike="noStrike" baseline="0" dirty="0">
                  <a:solidFill>
                    <a:srgbClr val="000000"/>
                  </a:solidFill>
                  <a:latin typeface="IBM Plex Sans" panose="020B0503050203000203" pitchFamily="34" charset="0"/>
                </a:rPr>
                <a:t>and </a:t>
              </a:r>
              <a:r>
                <a:rPr lang="en-US" sz="1800" b="1" i="0" u="none" strike="noStrike" baseline="0" dirty="0">
                  <a:solidFill>
                    <a:srgbClr val="000000"/>
                  </a:solidFill>
                  <a:latin typeface="IBM Plex Sans" panose="020B0503050203000203" pitchFamily="34" charset="0"/>
                </a:rPr>
                <a:t>completeness </a:t>
              </a:r>
              <a:r>
                <a:rPr lang="en-US" sz="1800" b="0" i="0" u="none" strike="noStrike" baseline="0" dirty="0">
                  <a:solidFill>
                    <a:srgbClr val="000000"/>
                  </a:solidFill>
                  <a:latin typeface="IBM Plex Sans" panose="020B0503050203000203" pitchFamily="34" charset="0"/>
                </a:rPr>
                <a:t>of information and </a:t>
              </a:r>
              <a:r>
                <a:rPr lang="en-US" sz="1800" b="1" i="0" u="none" strike="noStrike" baseline="0" dirty="0">
                  <a:solidFill>
                    <a:srgbClr val="000000"/>
                  </a:solidFill>
                  <a:latin typeface="IBM Plex Sans" panose="020B0503050203000203" pitchFamily="34" charset="0"/>
                </a:rPr>
                <a:t>processing methods</a:t>
              </a:r>
              <a:r>
                <a:rPr lang="en-US" sz="1800" b="0" i="0" u="none" strike="noStrike" baseline="0" dirty="0">
                  <a:solidFill>
                    <a:srgbClr val="000000"/>
                  </a:solidFill>
                  <a:latin typeface="IBM Plex Sans" panose="020B0503050203000203" pitchFamily="34" charset="0"/>
                </a:rPr>
                <a:t>. It involves the implementation of a set of appropriate measures that do not allow the alteration  modification or destruction of information by malicious persons. The control measures put in place must define the users who have the right to access and modify the information, as well as the methods and means of retrieving the information in case of destruction or loss due to a hardware, software, human error or error of the security systems</a:t>
              </a:r>
            </a:p>
          </p:txBody>
        </p:sp>
      </p:grpSp>
      <p:grpSp>
        <p:nvGrpSpPr>
          <p:cNvPr id="37" name="Group 36">
            <a:extLst>
              <a:ext uri="{FF2B5EF4-FFF2-40B4-BE49-F238E27FC236}">
                <a16:creationId xmlns:a16="http://schemas.microsoft.com/office/drawing/2014/main" id="{5B52222D-399C-B1D8-5FB3-4091E9AD48EE}"/>
              </a:ext>
            </a:extLst>
          </p:cNvPr>
          <p:cNvGrpSpPr/>
          <p:nvPr/>
        </p:nvGrpSpPr>
        <p:grpSpPr>
          <a:xfrm>
            <a:off x="-8570113" y="-50800"/>
            <a:ext cx="9555127" cy="6858000"/>
            <a:chOff x="-5815309" y="25400"/>
            <a:chExt cx="9555127" cy="6858000"/>
          </a:xfrm>
        </p:grpSpPr>
        <p:grpSp>
          <p:nvGrpSpPr>
            <p:cNvPr id="25" name="Group 24">
              <a:extLst>
                <a:ext uri="{FF2B5EF4-FFF2-40B4-BE49-F238E27FC236}">
                  <a16:creationId xmlns:a16="http://schemas.microsoft.com/office/drawing/2014/main" id="{FC236A06-384D-267B-A063-B5059A388906}"/>
                </a:ext>
              </a:extLst>
            </p:cNvPr>
            <p:cNvGrpSpPr/>
            <p:nvPr/>
          </p:nvGrpSpPr>
          <p:grpSpPr>
            <a:xfrm>
              <a:off x="-5815309" y="25400"/>
              <a:ext cx="9555127" cy="6858000"/>
              <a:chOff x="-2966137" y="22409"/>
              <a:chExt cx="9555127" cy="6858000"/>
            </a:xfrm>
          </p:grpSpPr>
          <p:grpSp>
            <p:nvGrpSpPr>
              <p:cNvPr id="21" name="Group 20">
                <a:extLst>
                  <a:ext uri="{FF2B5EF4-FFF2-40B4-BE49-F238E27FC236}">
                    <a16:creationId xmlns:a16="http://schemas.microsoft.com/office/drawing/2014/main" id="{F92F5E25-2448-A456-CC81-8DFB36C2FD60}"/>
                  </a:ext>
                </a:extLst>
              </p:cNvPr>
              <p:cNvGrpSpPr/>
              <p:nvPr/>
            </p:nvGrpSpPr>
            <p:grpSpPr>
              <a:xfrm>
                <a:off x="-2966137" y="22409"/>
                <a:ext cx="9555127" cy="6858000"/>
                <a:chOff x="-32437" y="22409"/>
                <a:chExt cx="9555127" cy="6858000"/>
              </a:xfrm>
              <a:effectLst>
                <a:outerShdw blurRad="50800" dist="50800" dir="5400000" algn="ctr" rotWithShape="0">
                  <a:srgbClr val="000000">
                    <a:alpha val="90000"/>
                  </a:srgbClr>
                </a:outerShdw>
              </a:effectLst>
            </p:grpSpPr>
            <p:sp>
              <p:nvSpPr>
                <p:cNvPr id="16" name="Rectangle 15">
                  <a:extLst>
                    <a:ext uri="{FF2B5EF4-FFF2-40B4-BE49-F238E27FC236}">
                      <a16:creationId xmlns:a16="http://schemas.microsoft.com/office/drawing/2014/main" id="{453B61A9-342E-5E9C-5F64-7573700ED10D}"/>
                    </a:ext>
                  </a:extLst>
                </p:cNvPr>
                <p:cNvSpPr/>
                <p:nvPr/>
              </p:nvSpPr>
              <p:spPr>
                <a:xfrm>
                  <a:off x="-32437" y="22409"/>
                  <a:ext cx="8954763" cy="6858000"/>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Top Corners Rounded 17">
                  <a:extLst>
                    <a:ext uri="{FF2B5EF4-FFF2-40B4-BE49-F238E27FC236}">
                      <a16:creationId xmlns:a16="http://schemas.microsoft.com/office/drawing/2014/main" id="{473365B0-4B5E-554D-6769-4E05A88B14FD}"/>
                    </a:ext>
                  </a:extLst>
                </p:cNvPr>
                <p:cNvSpPr/>
                <p:nvPr/>
              </p:nvSpPr>
              <p:spPr>
                <a:xfrm rot="5400000">
                  <a:off x="8774544" y="2358527"/>
                  <a:ext cx="895927" cy="600364"/>
                </a:xfrm>
                <a:prstGeom prst="round2SameRect">
                  <a:avLst>
                    <a:gd name="adj1" fmla="val 23246"/>
                    <a:gd name="adj2" fmla="val 0"/>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TextBox 19">
                <a:extLst>
                  <a:ext uri="{FF2B5EF4-FFF2-40B4-BE49-F238E27FC236}">
                    <a16:creationId xmlns:a16="http://schemas.microsoft.com/office/drawing/2014/main" id="{4ABF1EEE-7DEC-D982-5A2D-588D82876BC3}"/>
                  </a:ext>
                </a:extLst>
              </p:cNvPr>
              <p:cNvSpPr txBox="1"/>
              <p:nvPr/>
            </p:nvSpPr>
            <p:spPr>
              <a:xfrm>
                <a:off x="6074164" y="2397099"/>
                <a:ext cx="343218" cy="523220"/>
              </a:xfrm>
              <a:prstGeom prst="rect">
                <a:avLst/>
              </a:prstGeom>
              <a:noFill/>
            </p:spPr>
            <p:txBody>
              <a:bodyPr wrap="square" rtlCol="0">
                <a:spAutoFit/>
              </a:bodyPr>
              <a:lstStyle/>
              <a:p>
                <a:r>
                  <a:rPr lang="en-US" sz="2800" dirty="0">
                    <a:solidFill>
                      <a:schemeClr val="bg2">
                        <a:lumMod val="10000"/>
                      </a:schemeClr>
                    </a:solidFill>
                    <a:latin typeface="IBM Plex Sans" panose="020B0503050203000203" pitchFamily="34" charset="0"/>
                  </a:rPr>
                  <a:t>A</a:t>
                </a:r>
              </a:p>
            </p:txBody>
          </p:sp>
        </p:grpSp>
        <p:sp>
          <p:nvSpPr>
            <p:cNvPr id="36" name="TextBox 35">
              <a:extLst>
                <a:ext uri="{FF2B5EF4-FFF2-40B4-BE49-F238E27FC236}">
                  <a16:creationId xmlns:a16="http://schemas.microsoft.com/office/drawing/2014/main" id="{94F45AF4-6D2E-2E09-7C6E-BB250745DBBD}"/>
                </a:ext>
              </a:extLst>
            </p:cNvPr>
            <p:cNvSpPr txBox="1"/>
            <p:nvPr/>
          </p:nvSpPr>
          <p:spPr>
            <a:xfrm>
              <a:off x="-422275" y="2164563"/>
              <a:ext cx="2835804" cy="1915909"/>
            </a:xfrm>
            <a:prstGeom prst="rect">
              <a:avLst/>
            </a:prstGeom>
            <a:noFill/>
          </p:spPr>
          <p:txBody>
            <a:bodyPr wrap="square">
              <a:spAutoFit/>
            </a:bodyPr>
            <a:lstStyle/>
            <a:p>
              <a:pPr algn="l"/>
              <a:endParaRPr lang="en-US" sz="1050" b="0" i="0" u="none" strike="noStrike" baseline="0" dirty="0">
                <a:solidFill>
                  <a:srgbClr val="000000"/>
                </a:solidFill>
                <a:latin typeface="IBM Plex Sans" panose="020B0503050203000203" pitchFamily="34" charset="0"/>
              </a:endParaRPr>
            </a:p>
            <a:p>
              <a:r>
                <a:rPr lang="en-US" sz="1800" b="1" i="0" u="none" strike="noStrike" baseline="0" dirty="0">
                  <a:solidFill>
                    <a:srgbClr val="000000"/>
                  </a:solidFill>
                  <a:latin typeface="IBM Plex Sans" panose="020B0503050203000203" pitchFamily="34" charset="0"/>
                </a:rPr>
                <a:t>Availability </a:t>
              </a:r>
              <a:r>
                <a:rPr lang="en-US" sz="1800" b="0" i="0" u="none" strike="noStrike" baseline="0" dirty="0">
                  <a:solidFill>
                    <a:srgbClr val="000000"/>
                  </a:solidFill>
                  <a:latin typeface="IBM Plex Sans" panose="020B0503050203000203" pitchFamily="34" charset="0"/>
                </a:rPr>
                <a:t>aims to ensure that authorized users have access to information and associated goods </a:t>
              </a:r>
              <a:r>
                <a:rPr lang="en-US" sz="1800" b="1" i="0" u="none" strike="noStrike" baseline="0" dirty="0">
                  <a:solidFill>
                    <a:srgbClr val="000000"/>
                  </a:solidFill>
                  <a:latin typeface="IBM Plex Sans" panose="020B0503050203000203" pitchFamily="34" charset="0"/>
                </a:rPr>
                <a:t>when they are needed</a:t>
              </a:r>
              <a:r>
                <a:rPr lang="en-US" b="1" dirty="0">
                  <a:solidFill>
                    <a:srgbClr val="000000"/>
                  </a:solidFill>
                  <a:latin typeface="IBM Plex Sans" panose="020B0503050203000203" pitchFamily="34" charset="0"/>
                </a:rPr>
                <a:t>.</a:t>
              </a:r>
              <a:endParaRPr lang="en-US" sz="1800" b="0" i="0" u="none" strike="noStrike" baseline="0" dirty="0">
                <a:solidFill>
                  <a:srgbClr val="000000"/>
                </a:solidFill>
                <a:latin typeface="IBM Plex Sans" panose="020B0503050203000203" pitchFamily="34" charset="0"/>
              </a:endParaRPr>
            </a:p>
          </p:txBody>
        </p:sp>
      </p:grpSp>
    </p:spTree>
    <p:extLst>
      <p:ext uri="{BB962C8B-B14F-4D97-AF65-F5344CB8AC3E}">
        <p14:creationId xmlns:p14="http://schemas.microsoft.com/office/powerpoint/2010/main" val="1522121554"/>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1.45833E-6 0 L 0.6543 0.0037 " pathEditMode="relative" rAng="0" ptsTypes="AA">
                                      <p:cBhvr>
                                        <p:cTn id="6" dur="2000" fill="hold"/>
                                        <p:tgtEl>
                                          <p:spTgt spid="31"/>
                                        </p:tgtEl>
                                        <p:attrNameLst>
                                          <p:attrName>ppt_x</p:attrName>
                                          <p:attrName>ppt_y</p:attrName>
                                        </p:attrNameLst>
                                      </p:cBhvr>
                                      <p:rCtr x="32708" y="185"/>
                                    </p:animMotion>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nodeType="clickEffect">
                                  <p:stCondLst>
                                    <p:cond delay="0"/>
                                  </p:stCondLst>
                                  <p:childTnLst>
                                    <p:animMotion origin="layout" path="M -3.75E-6 3.7037E-6 L 0.66745 0.0037 " pathEditMode="relative" rAng="0" ptsTypes="AA">
                                      <p:cBhvr>
                                        <p:cTn id="10" dur="2000" fill="hold"/>
                                        <p:tgtEl>
                                          <p:spTgt spid="34"/>
                                        </p:tgtEl>
                                        <p:attrNameLst>
                                          <p:attrName>ppt_x</p:attrName>
                                          <p:attrName>ppt_y</p:attrName>
                                        </p:attrNameLst>
                                      </p:cBhvr>
                                      <p:rCtr x="33372" y="185"/>
                                    </p:animMotion>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nodeType="clickEffect">
                                  <p:stCondLst>
                                    <p:cond delay="0"/>
                                  </p:stCondLst>
                                  <p:childTnLst>
                                    <p:animMotion origin="layout" path="M -2.29167E-6 -2.59259E-6 L 0.67982 0.00926 " pathEditMode="relative" rAng="0" ptsTypes="AA">
                                      <p:cBhvr>
                                        <p:cTn id="14" dur="2000" fill="hold"/>
                                        <p:tgtEl>
                                          <p:spTgt spid="37"/>
                                        </p:tgtEl>
                                        <p:attrNameLst>
                                          <p:attrName>ppt_x</p:attrName>
                                          <p:attrName>ppt_y</p:attrName>
                                        </p:attrNameLst>
                                      </p:cBhvr>
                                      <p:rCtr x="33984" y="46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grpSp>
        <p:nvGrpSpPr>
          <p:cNvPr id="30" name="Group 29">
            <a:extLst>
              <a:ext uri="{FF2B5EF4-FFF2-40B4-BE49-F238E27FC236}">
                <a16:creationId xmlns:a16="http://schemas.microsoft.com/office/drawing/2014/main" id="{85971B51-69A1-9743-67C1-0CA2194E0EB5}"/>
              </a:ext>
            </a:extLst>
          </p:cNvPr>
          <p:cNvGrpSpPr/>
          <p:nvPr/>
        </p:nvGrpSpPr>
        <p:grpSpPr>
          <a:xfrm>
            <a:off x="4559300" y="2070100"/>
            <a:ext cx="4461469" cy="2857500"/>
            <a:chOff x="4559300" y="2070100"/>
            <a:chExt cx="4461469" cy="2857500"/>
          </a:xfrm>
          <a:effectLst>
            <a:outerShdw blurRad="50800" dist="50800" dir="5400000" algn="t" rotWithShape="0">
              <a:srgbClr val="FF0000">
                <a:alpha val="40000"/>
              </a:srgbClr>
            </a:outerShdw>
          </a:effectLst>
        </p:grpSpPr>
        <p:sp>
          <p:nvSpPr>
            <p:cNvPr id="3" name="Oval 2">
              <a:extLst>
                <a:ext uri="{FF2B5EF4-FFF2-40B4-BE49-F238E27FC236}">
                  <a16:creationId xmlns:a16="http://schemas.microsoft.com/office/drawing/2014/main" id="{077A18A3-9F2E-CDFA-DF8A-C3E04FB8ED6D}"/>
                </a:ext>
              </a:extLst>
            </p:cNvPr>
            <p:cNvSpPr/>
            <p:nvPr/>
          </p:nvSpPr>
          <p:spPr>
            <a:xfrm>
              <a:off x="4559300" y="2070100"/>
              <a:ext cx="2870200" cy="2857500"/>
            </a:xfrm>
            <a:prstGeom prst="ellipse">
              <a:avLst/>
            </a:prstGeom>
            <a:noFill/>
            <a:ln w="98425">
              <a:solidFill>
                <a:srgbClr val="D9777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CAC8400-12FC-C4FE-941F-CDC51B747A7C}"/>
                </a:ext>
              </a:extLst>
            </p:cNvPr>
            <p:cNvSpPr txBox="1"/>
            <p:nvPr/>
          </p:nvSpPr>
          <p:spPr>
            <a:xfrm>
              <a:off x="4943181" y="3268017"/>
              <a:ext cx="4077588" cy="461665"/>
            </a:xfrm>
            <a:prstGeom prst="rect">
              <a:avLst/>
            </a:prstGeom>
            <a:noFill/>
          </p:spPr>
          <p:txBody>
            <a:bodyPr wrap="square" rtlCol="0">
              <a:spAutoFit/>
            </a:bodyPr>
            <a:lstStyle/>
            <a:p>
              <a:r>
                <a:rPr lang="en-US" sz="2400" b="1" dirty="0">
                  <a:solidFill>
                    <a:schemeClr val="bg1">
                      <a:lumMod val="85000"/>
                    </a:schemeClr>
                  </a:solidFill>
                  <a:latin typeface="IBM Plex Sans" panose="020B0503050203000203" pitchFamily="34" charset="0"/>
                </a:rPr>
                <a:t>Cyber Threats</a:t>
              </a:r>
            </a:p>
          </p:txBody>
        </p:sp>
      </p:grpSp>
      <p:grpSp>
        <p:nvGrpSpPr>
          <p:cNvPr id="49" name="Group 48">
            <a:extLst>
              <a:ext uri="{FF2B5EF4-FFF2-40B4-BE49-F238E27FC236}">
                <a16:creationId xmlns:a16="http://schemas.microsoft.com/office/drawing/2014/main" id="{E7E047A8-C20E-B6E0-8259-2C3F0C628DFA}"/>
              </a:ext>
            </a:extLst>
          </p:cNvPr>
          <p:cNvGrpSpPr/>
          <p:nvPr/>
        </p:nvGrpSpPr>
        <p:grpSpPr>
          <a:xfrm>
            <a:off x="1339827" y="1034350"/>
            <a:ext cx="2843552" cy="1206500"/>
            <a:chOff x="1715748" y="1038874"/>
            <a:chExt cx="2843552"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4" name="Group 23">
              <a:extLst>
                <a:ext uri="{FF2B5EF4-FFF2-40B4-BE49-F238E27FC236}">
                  <a16:creationId xmlns:a16="http://schemas.microsoft.com/office/drawing/2014/main" id="{C502FE64-890E-F1D2-8017-CE771EE05003}"/>
                </a:ext>
              </a:extLst>
            </p:cNvPr>
            <p:cNvGrpSpPr/>
            <p:nvPr/>
          </p:nvGrpSpPr>
          <p:grpSpPr>
            <a:xfrm>
              <a:off x="1715748" y="1038874"/>
              <a:ext cx="1229835" cy="1206500"/>
              <a:chOff x="1715748" y="1038874"/>
              <a:chExt cx="1229835" cy="1206500"/>
            </a:xfrm>
            <a:grpFill/>
          </p:grpSpPr>
          <p:sp>
            <p:nvSpPr>
              <p:cNvPr id="14" name="Oval 13">
                <a:extLst>
                  <a:ext uri="{FF2B5EF4-FFF2-40B4-BE49-F238E27FC236}">
                    <a16:creationId xmlns:a16="http://schemas.microsoft.com/office/drawing/2014/main" id="{5D81BB79-0407-A781-CF43-1AD7412469F5}"/>
                  </a:ext>
                </a:extLst>
              </p:cNvPr>
              <p:cNvSpPr/>
              <p:nvPr/>
            </p:nvSpPr>
            <p:spPr>
              <a:xfrm>
                <a:off x="1715748" y="1038874"/>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FAA1EB44-F186-4EBC-55C5-CAB3F2B63566}"/>
                  </a:ext>
                </a:extLst>
              </p:cNvPr>
              <p:cNvSpPr txBox="1"/>
              <p:nvPr/>
            </p:nvSpPr>
            <p:spPr>
              <a:xfrm>
                <a:off x="1936204" y="1457458"/>
                <a:ext cx="960218" cy="369332"/>
              </a:xfrm>
              <a:prstGeom prst="rect">
                <a:avLst/>
              </a:prstGeom>
              <a:grpFill/>
              <a:ln>
                <a:solidFill>
                  <a:schemeClr val="tx1">
                    <a:lumMod val="85000"/>
                    <a:lumOff val="15000"/>
                  </a:schemeClr>
                </a:solidFill>
              </a:ln>
            </p:spPr>
            <p:txBody>
              <a:bodyPr wrap="square" rtlCol="0">
                <a:spAutoFit/>
              </a:bodyPr>
              <a:lstStyle/>
              <a:p>
                <a:r>
                  <a:rPr lang="en-US" b="1" dirty="0">
                    <a:solidFill>
                      <a:schemeClr val="bg1">
                        <a:lumMod val="85000"/>
                      </a:schemeClr>
                    </a:solidFill>
                    <a:latin typeface="IBM Plex Sans" panose="020B0503050203000203" pitchFamily="34" charset="0"/>
                  </a:rPr>
                  <a:t>Virus</a:t>
                </a:r>
              </a:p>
            </p:txBody>
          </p:sp>
        </p:grpSp>
        <p:cxnSp>
          <p:nvCxnSpPr>
            <p:cNvPr id="32" name="Straight Connector 31">
              <a:extLst>
                <a:ext uri="{FF2B5EF4-FFF2-40B4-BE49-F238E27FC236}">
                  <a16:creationId xmlns:a16="http://schemas.microsoft.com/office/drawing/2014/main" id="{208AEEDC-ED98-4682-06A4-D0B310C1E77E}"/>
                </a:ext>
              </a:extLst>
            </p:cNvPr>
            <p:cNvCxnSpPr>
              <a:cxnSpLocks/>
              <a:stCxn id="14" idx="6"/>
              <a:endCxn id="33" idx="2"/>
            </p:cNvCxnSpPr>
            <p:nvPr/>
          </p:nvCxnSpPr>
          <p:spPr>
            <a:xfrm flipV="1">
              <a:off x="2945583" y="1637600"/>
              <a:ext cx="1280976" cy="4524"/>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33" name="Oval 32">
              <a:extLst>
                <a:ext uri="{FF2B5EF4-FFF2-40B4-BE49-F238E27FC236}">
                  <a16:creationId xmlns:a16="http://schemas.microsoft.com/office/drawing/2014/main" id="{557DC8C4-F2AF-9D91-54B0-322D1D931837}"/>
                </a:ext>
              </a:extLst>
            </p:cNvPr>
            <p:cNvSpPr/>
            <p:nvPr/>
          </p:nvSpPr>
          <p:spPr>
            <a:xfrm>
              <a:off x="4226559" y="1457458"/>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id="{0892AAD3-2451-A4FE-2421-0C6EF159BC48}"/>
              </a:ext>
            </a:extLst>
          </p:cNvPr>
          <p:cNvGrpSpPr/>
          <p:nvPr/>
        </p:nvGrpSpPr>
        <p:grpSpPr>
          <a:xfrm>
            <a:off x="1339828" y="2745025"/>
            <a:ext cx="2304044" cy="1206500"/>
            <a:chOff x="1715749" y="2749549"/>
            <a:chExt cx="2304044"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5" name="Group 24">
              <a:extLst>
                <a:ext uri="{FF2B5EF4-FFF2-40B4-BE49-F238E27FC236}">
                  <a16:creationId xmlns:a16="http://schemas.microsoft.com/office/drawing/2014/main" id="{544AF335-67CC-F889-29EF-F7F3B1BD95B6}"/>
                </a:ext>
              </a:extLst>
            </p:cNvPr>
            <p:cNvGrpSpPr/>
            <p:nvPr/>
          </p:nvGrpSpPr>
          <p:grpSpPr>
            <a:xfrm>
              <a:off x="1715749" y="2749549"/>
              <a:ext cx="1229835" cy="1206500"/>
              <a:chOff x="1715749" y="2749549"/>
              <a:chExt cx="1229835" cy="1206500"/>
            </a:xfrm>
            <a:grpFill/>
          </p:grpSpPr>
          <p:sp>
            <p:nvSpPr>
              <p:cNvPr id="15" name="Oval 14">
                <a:extLst>
                  <a:ext uri="{FF2B5EF4-FFF2-40B4-BE49-F238E27FC236}">
                    <a16:creationId xmlns:a16="http://schemas.microsoft.com/office/drawing/2014/main" id="{2E293A20-4719-8CC0-62D4-2803AEDB6B99}"/>
                  </a:ext>
                </a:extLst>
              </p:cNvPr>
              <p:cNvSpPr/>
              <p:nvPr/>
            </p:nvSpPr>
            <p:spPr>
              <a:xfrm>
                <a:off x="1715749" y="2749549"/>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20990D2D-B545-0D99-89BC-007AC0F0AE35}"/>
                  </a:ext>
                </a:extLst>
              </p:cNvPr>
              <p:cNvSpPr txBox="1"/>
              <p:nvPr/>
            </p:nvSpPr>
            <p:spPr>
              <a:xfrm>
                <a:off x="1894407" y="3168133"/>
                <a:ext cx="960218" cy="369332"/>
              </a:xfrm>
              <a:prstGeom prst="rect">
                <a:avLst/>
              </a:prstGeom>
              <a:grpFill/>
              <a:ln>
                <a:solidFill>
                  <a:schemeClr val="tx1">
                    <a:lumMod val="85000"/>
                    <a:lumOff val="15000"/>
                  </a:schemeClr>
                </a:solidFill>
              </a:ln>
            </p:spPr>
            <p:txBody>
              <a:bodyPr wrap="square" rtlCol="0">
                <a:spAutoFit/>
              </a:bodyPr>
              <a:lstStyle/>
              <a:p>
                <a:r>
                  <a:rPr lang="en-US" b="1" dirty="0">
                    <a:solidFill>
                      <a:schemeClr val="bg1">
                        <a:lumMod val="85000"/>
                      </a:schemeClr>
                    </a:solidFill>
                    <a:latin typeface="IBM Plex Sans" panose="020B0503050203000203" pitchFamily="34" charset="0"/>
                  </a:rPr>
                  <a:t>Worm</a:t>
                </a:r>
              </a:p>
            </p:txBody>
          </p:sp>
        </p:grpSp>
        <p:cxnSp>
          <p:nvCxnSpPr>
            <p:cNvPr id="38" name="Straight Connector 37">
              <a:extLst>
                <a:ext uri="{FF2B5EF4-FFF2-40B4-BE49-F238E27FC236}">
                  <a16:creationId xmlns:a16="http://schemas.microsoft.com/office/drawing/2014/main" id="{414FF894-C31F-2A97-79C6-E30D456EBB41}"/>
                </a:ext>
              </a:extLst>
            </p:cNvPr>
            <p:cNvCxnSpPr>
              <a:cxnSpLocks/>
            </p:cNvCxnSpPr>
            <p:nvPr/>
          </p:nvCxnSpPr>
          <p:spPr>
            <a:xfrm>
              <a:off x="2957256" y="3366028"/>
              <a:ext cx="851717" cy="0"/>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39" name="Oval 38">
              <a:extLst>
                <a:ext uri="{FF2B5EF4-FFF2-40B4-BE49-F238E27FC236}">
                  <a16:creationId xmlns:a16="http://schemas.microsoft.com/office/drawing/2014/main" id="{E09F983D-611F-0EAD-6DEE-565BFFE2E9C3}"/>
                </a:ext>
              </a:extLst>
            </p:cNvPr>
            <p:cNvSpPr/>
            <p:nvPr/>
          </p:nvSpPr>
          <p:spPr>
            <a:xfrm>
              <a:off x="3687052" y="3184382"/>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4EE4D716-4031-BD86-B237-955B2DEC35AA}"/>
              </a:ext>
            </a:extLst>
          </p:cNvPr>
          <p:cNvGrpSpPr/>
          <p:nvPr/>
        </p:nvGrpSpPr>
        <p:grpSpPr>
          <a:xfrm>
            <a:off x="1339827" y="4535919"/>
            <a:ext cx="2891812" cy="1206500"/>
            <a:chOff x="1715748" y="4540443"/>
            <a:chExt cx="2891812"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6" name="Group 25">
              <a:extLst>
                <a:ext uri="{FF2B5EF4-FFF2-40B4-BE49-F238E27FC236}">
                  <a16:creationId xmlns:a16="http://schemas.microsoft.com/office/drawing/2014/main" id="{B4394630-4E4D-6CE1-3398-47213E0B7324}"/>
                </a:ext>
              </a:extLst>
            </p:cNvPr>
            <p:cNvGrpSpPr/>
            <p:nvPr/>
          </p:nvGrpSpPr>
          <p:grpSpPr>
            <a:xfrm>
              <a:off x="1715748" y="4540443"/>
              <a:ext cx="1229835" cy="1206500"/>
              <a:chOff x="1715748" y="4540443"/>
              <a:chExt cx="1229835" cy="1206500"/>
            </a:xfrm>
            <a:grpFill/>
          </p:grpSpPr>
          <p:sp>
            <p:nvSpPr>
              <p:cNvPr id="16" name="Oval 15">
                <a:extLst>
                  <a:ext uri="{FF2B5EF4-FFF2-40B4-BE49-F238E27FC236}">
                    <a16:creationId xmlns:a16="http://schemas.microsoft.com/office/drawing/2014/main" id="{320072EF-2176-F300-D4D8-B03F2F7164BD}"/>
                  </a:ext>
                </a:extLst>
              </p:cNvPr>
              <p:cNvSpPr/>
              <p:nvPr/>
            </p:nvSpPr>
            <p:spPr>
              <a:xfrm>
                <a:off x="1715748" y="4540443"/>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67F4E0E1-C2D3-86A8-1D09-CDB3C0776086}"/>
                  </a:ext>
                </a:extLst>
              </p:cNvPr>
              <p:cNvSpPr txBox="1"/>
              <p:nvPr/>
            </p:nvSpPr>
            <p:spPr>
              <a:xfrm>
                <a:off x="1936204" y="4959027"/>
                <a:ext cx="960218" cy="369332"/>
              </a:xfrm>
              <a:prstGeom prst="rect">
                <a:avLst/>
              </a:prstGeom>
              <a:grpFill/>
              <a:ln>
                <a:solidFill>
                  <a:schemeClr val="tx1">
                    <a:lumMod val="85000"/>
                    <a:lumOff val="15000"/>
                  </a:schemeClr>
                </a:solidFill>
              </a:ln>
            </p:spPr>
            <p:txBody>
              <a:bodyPr wrap="square" rtlCol="0">
                <a:spAutoFit/>
              </a:bodyPr>
              <a:lstStyle/>
              <a:p>
                <a:r>
                  <a:rPr lang="en-US" b="1" dirty="0">
                    <a:solidFill>
                      <a:schemeClr val="bg1">
                        <a:lumMod val="85000"/>
                      </a:schemeClr>
                    </a:solidFill>
                    <a:latin typeface="IBM Plex Sans" panose="020B0503050203000203" pitchFamily="34" charset="0"/>
                  </a:rPr>
                  <a:t>Trojan</a:t>
                </a:r>
              </a:p>
            </p:txBody>
          </p:sp>
        </p:grpSp>
        <p:cxnSp>
          <p:nvCxnSpPr>
            <p:cNvPr id="43" name="Straight Connector 42">
              <a:extLst>
                <a:ext uri="{FF2B5EF4-FFF2-40B4-BE49-F238E27FC236}">
                  <a16:creationId xmlns:a16="http://schemas.microsoft.com/office/drawing/2014/main" id="{31037DC0-D3B7-672C-C661-DAF7182B402D}"/>
                </a:ext>
              </a:extLst>
            </p:cNvPr>
            <p:cNvCxnSpPr>
              <a:cxnSpLocks/>
              <a:endCxn id="44" idx="2"/>
            </p:cNvCxnSpPr>
            <p:nvPr/>
          </p:nvCxnSpPr>
          <p:spPr>
            <a:xfrm flipV="1">
              <a:off x="2993843" y="5220400"/>
              <a:ext cx="1280976" cy="4524"/>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44" name="Oval 43">
              <a:extLst>
                <a:ext uri="{FF2B5EF4-FFF2-40B4-BE49-F238E27FC236}">
                  <a16:creationId xmlns:a16="http://schemas.microsoft.com/office/drawing/2014/main" id="{491D8DBA-9688-86D4-1360-45B9B0B87816}"/>
                </a:ext>
              </a:extLst>
            </p:cNvPr>
            <p:cNvSpPr/>
            <p:nvPr/>
          </p:nvSpPr>
          <p:spPr>
            <a:xfrm>
              <a:off x="4274819" y="5040258"/>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8D16EFA2-302A-3DE6-CDEE-D90E7D880D05}"/>
              </a:ext>
            </a:extLst>
          </p:cNvPr>
          <p:cNvGrpSpPr/>
          <p:nvPr/>
        </p:nvGrpSpPr>
        <p:grpSpPr>
          <a:xfrm>
            <a:off x="7988577" y="1034350"/>
            <a:ext cx="2881652" cy="1206500"/>
            <a:chOff x="7775279" y="1038874"/>
            <a:chExt cx="2881652"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9" name="Group 28">
              <a:extLst>
                <a:ext uri="{FF2B5EF4-FFF2-40B4-BE49-F238E27FC236}">
                  <a16:creationId xmlns:a16="http://schemas.microsoft.com/office/drawing/2014/main" id="{F2C3A9F3-114F-779A-8E91-7FC76628DB7A}"/>
                </a:ext>
              </a:extLst>
            </p:cNvPr>
            <p:cNvGrpSpPr/>
            <p:nvPr/>
          </p:nvGrpSpPr>
          <p:grpSpPr>
            <a:xfrm>
              <a:off x="9427096" y="1038874"/>
              <a:ext cx="1229835" cy="1206500"/>
              <a:chOff x="9427096" y="1038874"/>
              <a:chExt cx="1229835" cy="1206500"/>
            </a:xfrm>
            <a:grpFill/>
          </p:grpSpPr>
          <p:sp>
            <p:nvSpPr>
              <p:cNvPr id="9" name="Oval 8">
                <a:extLst>
                  <a:ext uri="{FF2B5EF4-FFF2-40B4-BE49-F238E27FC236}">
                    <a16:creationId xmlns:a16="http://schemas.microsoft.com/office/drawing/2014/main" id="{86309463-B802-A841-165D-3B6245B6B3E4}"/>
                  </a:ext>
                </a:extLst>
              </p:cNvPr>
              <p:cNvSpPr/>
              <p:nvPr/>
            </p:nvSpPr>
            <p:spPr>
              <a:xfrm>
                <a:off x="9427096" y="1038874"/>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6FA8933-321F-FCC7-4F58-8E4EFB398918}"/>
                  </a:ext>
                </a:extLst>
              </p:cNvPr>
              <p:cNvSpPr txBox="1"/>
              <p:nvPr/>
            </p:nvSpPr>
            <p:spPr>
              <a:xfrm>
                <a:off x="9441203" y="1496286"/>
                <a:ext cx="1153636" cy="276999"/>
              </a:xfrm>
              <a:prstGeom prst="rect">
                <a:avLst/>
              </a:prstGeom>
              <a:grpFill/>
              <a:ln>
                <a:solidFill>
                  <a:schemeClr val="tx1">
                    <a:lumMod val="85000"/>
                    <a:lumOff val="15000"/>
                  </a:schemeClr>
                </a:solidFill>
              </a:ln>
            </p:spPr>
            <p:txBody>
              <a:bodyPr wrap="square" rtlCol="0">
                <a:spAutoFit/>
              </a:bodyPr>
              <a:lstStyle/>
              <a:p>
                <a:r>
                  <a:rPr lang="en-US" sz="1200" b="1" dirty="0">
                    <a:solidFill>
                      <a:schemeClr val="bg1">
                        <a:lumMod val="85000"/>
                      </a:schemeClr>
                    </a:solidFill>
                    <a:latin typeface="IBM Plex Sans" panose="020B0503050203000203" pitchFamily="34" charset="0"/>
                  </a:rPr>
                  <a:t>Ransomware</a:t>
                </a:r>
              </a:p>
            </p:txBody>
          </p:sp>
        </p:grpSp>
        <p:cxnSp>
          <p:nvCxnSpPr>
            <p:cNvPr id="45" name="Straight Connector 44">
              <a:extLst>
                <a:ext uri="{FF2B5EF4-FFF2-40B4-BE49-F238E27FC236}">
                  <a16:creationId xmlns:a16="http://schemas.microsoft.com/office/drawing/2014/main" id="{21108170-B50E-1389-03F5-3F7463FF92EB}"/>
                </a:ext>
              </a:extLst>
            </p:cNvPr>
            <p:cNvCxnSpPr>
              <a:cxnSpLocks/>
              <a:endCxn id="46" idx="2"/>
            </p:cNvCxnSpPr>
            <p:nvPr/>
          </p:nvCxnSpPr>
          <p:spPr>
            <a:xfrm rot="10800000" flipV="1">
              <a:off x="8108020" y="1671904"/>
              <a:ext cx="1280976" cy="4524"/>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46" name="Oval 45">
              <a:extLst>
                <a:ext uri="{FF2B5EF4-FFF2-40B4-BE49-F238E27FC236}">
                  <a16:creationId xmlns:a16="http://schemas.microsoft.com/office/drawing/2014/main" id="{BEAE941A-386B-7C33-45FC-49F394BDF0FE}"/>
                </a:ext>
              </a:extLst>
            </p:cNvPr>
            <p:cNvSpPr/>
            <p:nvPr/>
          </p:nvSpPr>
          <p:spPr>
            <a:xfrm rot="10800000">
              <a:off x="7775279" y="1496286"/>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FC71EB39-5921-82A9-B102-C723E0A0CBF0}"/>
              </a:ext>
            </a:extLst>
          </p:cNvPr>
          <p:cNvGrpSpPr/>
          <p:nvPr/>
        </p:nvGrpSpPr>
        <p:grpSpPr>
          <a:xfrm>
            <a:off x="8510636" y="2745025"/>
            <a:ext cx="2359594" cy="1206500"/>
            <a:chOff x="8297338" y="2749549"/>
            <a:chExt cx="2359594"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8" name="Group 27">
              <a:extLst>
                <a:ext uri="{FF2B5EF4-FFF2-40B4-BE49-F238E27FC236}">
                  <a16:creationId xmlns:a16="http://schemas.microsoft.com/office/drawing/2014/main" id="{F9D3E81B-D80F-F3BA-2131-E81C69E6FD16}"/>
                </a:ext>
              </a:extLst>
            </p:cNvPr>
            <p:cNvGrpSpPr/>
            <p:nvPr/>
          </p:nvGrpSpPr>
          <p:grpSpPr>
            <a:xfrm>
              <a:off x="9427097" y="2749549"/>
              <a:ext cx="1229835" cy="1206500"/>
              <a:chOff x="9427097" y="2749549"/>
              <a:chExt cx="1229835" cy="1206500"/>
            </a:xfrm>
            <a:grpFill/>
          </p:grpSpPr>
          <p:sp>
            <p:nvSpPr>
              <p:cNvPr id="10" name="Oval 9">
                <a:extLst>
                  <a:ext uri="{FF2B5EF4-FFF2-40B4-BE49-F238E27FC236}">
                    <a16:creationId xmlns:a16="http://schemas.microsoft.com/office/drawing/2014/main" id="{C63C83E6-590B-3696-AD81-50BD131282A6}"/>
                  </a:ext>
                </a:extLst>
              </p:cNvPr>
              <p:cNvSpPr/>
              <p:nvPr/>
            </p:nvSpPr>
            <p:spPr>
              <a:xfrm>
                <a:off x="9427097" y="2749549"/>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0BDA1A5-DE26-6BA5-E913-916DCA275B74}"/>
                  </a:ext>
                </a:extLst>
              </p:cNvPr>
              <p:cNvSpPr txBox="1"/>
              <p:nvPr/>
            </p:nvSpPr>
            <p:spPr>
              <a:xfrm>
                <a:off x="9478295" y="3191311"/>
                <a:ext cx="1147882" cy="369332"/>
              </a:xfrm>
              <a:prstGeom prst="rect">
                <a:avLst/>
              </a:prstGeom>
              <a:grpFill/>
              <a:ln>
                <a:solidFill>
                  <a:schemeClr val="tx1">
                    <a:lumMod val="85000"/>
                    <a:lumOff val="15000"/>
                  </a:schemeClr>
                </a:solidFill>
              </a:ln>
            </p:spPr>
            <p:txBody>
              <a:bodyPr wrap="square" rtlCol="0">
                <a:spAutoFit/>
              </a:bodyPr>
              <a:lstStyle/>
              <a:p>
                <a:r>
                  <a:rPr lang="en-US" b="1" dirty="0">
                    <a:solidFill>
                      <a:schemeClr val="bg1">
                        <a:lumMod val="85000"/>
                      </a:schemeClr>
                    </a:solidFill>
                    <a:latin typeface="IBM Plex Sans" panose="020B0503050203000203" pitchFamily="34" charset="0"/>
                  </a:rPr>
                  <a:t>Spyware</a:t>
                </a:r>
              </a:p>
            </p:txBody>
          </p:sp>
        </p:grpSp>
        <p:cxnSp>
          <p:nvCxnSpPr>
            <p:cNvPr id="52" name="Straight Connector 51">
              <a:extLst>
                <a:ext uri="{FF2B5EF4-FFF2-40B4-BE49-F238E27FC236}">
                  <a16:creationId xmlns:a16="http://schemas.microsoft.com/office/drawing/2014/main" id="{06919E36-DAFB-018E-E8FE-EC26BFE1BD7E}"/>
                </a:ext>
              </a:extLst>
            </p:cNvPr>
            <p:cNvCxnSpPr>
              <a:cxnSpLocks/>
            </p:cNvCxnSpPr>
            <p:nvPr/>
          </p:nvCxnSpPr>
          <p:spPr>
            <a:xfrm flipH="1">
              <a:off x="8606879" y="3375977"/>
              <a:ext cx="858657" cy="0"/>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53" name="Oval 52">
              <a:extLst>
                <a:ext uri="{FF2B5EF4-FFF2-40B4-BE49-F238E27FC236}">
                  <a16:creationId xmlns:a16="http://schemas.microsoft.com/office/drawing/2014/main" id="{B4D4EFC8-B810-49DA-FDBC-7535103DFB07}"/>
                </a:ext>
              </a:extLst>
            </p:cNvPr>
            <p:cNvSpPr/>
            <p:nvPr/>
          </p:nvSpPr>
          <p:spPr>
            <a:xfrm rot="10800000">
              <a:off x="8297338" y="3198613"/>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21E672AD-9B67-68D6-9D90-6DEA757EADAA}"/>
              </a:ext>
            </a:extLst>
          </p:cNvPr>
          <p:cNvGrpSpPr/>
          <p:nvPr/>
        </p:nvGrpSpPr>
        <p:grpSpPr>
          <a:xfrm>
            <a:off x="8026675" y="4535919"/>
            <a:ext cx="2843554" cy="1206500"/>
            <a:chOff x="7813377" y="4540443"/>
            <a:chExt cx="2843554" cy="1206500"/>
          </a:xfrm>
          <a:solidFill>
            <a:schemeClr val="tx1">
              <a:lumMod val="85000"/>
              <a:lumOff val="15000"/>
            </a:schemeClr>
          </a:solidFill>
          <a:effectLst>
            <a:outerShdw blurRad="50800" dist="50800" dir="11160000" algn="ctr" rotWithShape="0">
              <a:schemeClr val="bg1">
                <a:lumMod val="65000"/>
              </a:schemeClr>
            </a:outerShdw>
          </a:effectLst>
        </p:grpSpPr>
        <p:grpSp>
          <p:nvGrpSpPr>
            <p:cNvPr id="27" name="Group 26">
              <a:extLst>
                <a:ext uri="{FF2B5EF4-FFF2-40B4-BE49-F238E27FC236}">
                  <a16:creationId xmlns:a16="http://schemas.microsoft.com/office/drawing/2014/main" id="{D878B1B0-FDD8-F19B-CB47-F1CFB047D8C9}"/>
                </a:ext>
              </a:extLst>
            </p:cNvPr>
            <p:cNvGrpSpPr/>
            <p:nvPr/>
          </p:nvGrpSpPr>
          <p:grpSpPr>
            <a:xfrm>
              <a:off x="9427096" y="4540443"/>
              <a:ext cx="1229835" cy="1206500"/>
              <a:chOff x="9427096" y="4540443"/>
              <a:chExt cx="1229835" cy="1206500"/>
            </a:xfrm>
            <a:grpFill/>
          </p:grpSpPr>
          <p:sp>
            <p:nvSpPr>
              <p:cNvPr id="11" name="Oval 10">
                <a:extLst>
                  <a:ext uri="{FF2B5EF4-FFF2-40B4-BE49-F238E27FC236}">
                    <a16:creationId xmlns:a16="http://schemas.microsoft.com/office/drawing/2014/main" id="{FD697FE8-6DA4-014D-DFE1-CF75D524D11C}"/>
                  </a:ext>
                </a:extLst>
              </p:cNvPr>
              <p:cNvSpPr/>
              <p:nvPr/>
            </p:nvSpPr>
            <p:spPr>
              <a:xfrm>
                <a:off x="9427096" y="4540443"/>
                <a:ext cx="1229835" cy="1206500"/>
              </a:xfrm>
              <a:prstGeom prst="ellipse">
                <a:avLst/>
              </a:prstGeom>
              <a:grpFill/>
              <a:ln w="98425">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C9F0E5B1-9160-6A9B-C9B2-45D16AD7DE74}"/>
                  </a:ext>
                </a:extLst>
              </p:cNvPr>
              <p:cNvSpPr txBox="1"/>
              <p:nvPr/>
            </p:nvSpPr>
            <p:spPr>
              <a:xfrm>
                <a:off x="9465085" y="4897234"/>
                <a:ext cx="1038777" cy="369332"/>
              </a:xfrm>
              <a:prstGeom prst="rect">
                <a:avLst/>
              </a:prstGeom>
              <a:grpFill/>
              <a:ln>
                <a:solidFill>
                  <a:schemeClr val="tx1">
                    <a:lumMod val="85000"/>
                    <a:lumOff val="15000"/>
                  </a:schemeClr>
                </a:solidFill>
              </a:ln>
            </p:spPr>
            <p:txBody>
              <a:bodyPr wrap="square" rtlCol="0">
                <a:spAutoFit/>
              </a:bodyPr>
              <a:lstStyle/>
              <a:p>
                <a:r>
                  <a:rPr lang="en-US" b="1" dirty="0">
                    <a:solidFill>
                      <a:schemeClr val="bg1">
                        <a:lumMod val="85000"/>
                      </a:schemeClr>
                    </a:solidFill>
                    <a:latin typeface="IBM Plex Sans" panose="020B0503050203000203" pitchFamily="34" charset="0"/>
                  </a:rPr>
                  <a:t>Adware</a:t>
                </a:r>
              </a:p>
            </p:txBody>
          </p:sp>
        </p:grpSp>
        <p:cxnSp>
          <p:nvCxnSpPr>
            <p:cNvPr id="55" name="Straight Connector 54">
              <a:extLst>
                <a:ext uri="{FF2B5EF4-FFF2-40B4-BE49-F238E27FC236}">
                  <a16:creationId xmlns:a16="http://schemas.microsoft.com/office/drawing/2014/main" id="{6B59ED73-2AA0-5E65-BE27-01A7862B07F3}"/>
                </a:ext>
              </a:extLst>
            </p:cNvPr>
            <p:cNvCxnSpPr>
              <a:cxnSpLocks/>
              <a:endCxn id="56" idx="2"/>
            </p:cNvCxnSpPr>
            <p:nvPr/>
          </p:nvCxnSpPr>
          <p:spPr>
            <a:xfrm rot="10800000" flipV="1">
              <a:off x="8146118" y="5181572"/>
              <a:ext cx="1280976" cy="4524"/>
            </a:xfrm>
            <a:prstGeom prst="lin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cxnSp>
        <p:sp>
          <p:nvSpPr>
            <p:cNvPr id="56" name="Oval 55">
              <a:extLst>
                <a:ext uri="{FF2B5EF4-FFF2-40B4-BE49-F238E27FC236}">
                  <a16:creationId xmlns:a16="http://schemas.microsoft.com/office/drawing/2014/main" id="{241F0572-2D16-D9F9-9B30-F00724649D80}"/>
                </a:ext>
              </a:extLst>
            </p:cNvPr>
            <p:cNvSpPr/>
            <p:nvPr/>
          </p:nvSpPr>
          <p:spPr>
            <a:xfrm rot="10800000">
              <a:off x="7813377" y="5005954"/>
              <a:ext cx="332741" cy="360284"/>
            </a:xfrm>
            <a:prstGeom prst="ellipse">
              <a:avLst/>
            </a:prstGeom>
            <a:grpFill/>
            <a:ln>
              <a:solidFill>
                <a:schemeClr val="tx1">
                  <a:lumMod val="85000"/>
                  <a:lumOff val="15000"/>
                </a:schemeClr>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61" name="Rectangle: Rounded Corners 60">
            <a:extLst>
              <a:ext uri="{FF2B5EF4-FFF2-40B4-BE49-F238E27FC236}">
                <a16:creationId xmlns:a16="http://schemas.microsoft.com/office/drawing/2014/main" id="{895F0A61-85E6-274C-DFF1-3FF51C085E21}"/>
              </a:ext>
            </a:extLst>
          </p:cNvPr>
          <p:cNvSpPr/>
          <p:nvPr/>
        </p:nvSpPr>
        <p:spPr>
          <a:xfrm>
            <a:off x="4226559" y="1997884"/>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A virus is a type of malware that attaches itself to a legitimate program or file enabling it to spread from one computer to another. When the infected program is executed, the virus also executes, potentially causing damage, corrupting files, or spreading to other systems.</a:t>
            </a:r>
          </a:p>
        </p:txBody>
      </p:sp>
      <p:sp>
        <p:nvSpPr>
          <p:cNvPr id="2" name="Rectangle: Rounded Corners 1">
            <a:extLst>
              <a:ext uri="{FF2B5EF4-FFF2-40B4-BE49-F238E27FC236}">
                <a16:creationId xmlns:a16="http://schemas.microsoft.com/office/drawing/2014/main" id="{7B0F6289-D13B-781A-441C-B0372329FA56}"/>
              </a:ext>
            </a:extLst>
          </p:cNvPr>
          <p:cNvSpPr/>
          <p:nvPr/>
        </p:nvSpPr>
        <p:spPr>
          <a:xfrm>
            <a:off x="4263498" y="1959056"/>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A worm is similar to a virus, but it can replicate itself and spread independently across networks without human interaction. Once a worm infects a device, it can send copies of itself to other devices connected to the network. This ability to spread itself makes worms particularly dangerous, as they can spread rapidly across a network.</a:t>
            </a:r>
          </a:p>
        </p:txBody>
      </p:sp>
      <p:sp>
        <p:nvSpPr>
          <p:cNvPr id="5" name="Rectangle: Rounded Corners 4">
            <a:extLst>
              <a:ext uri="{FF2B5EF4-FFF2-40B4-BE49-F238E27FC236}">
                <a16:creationId xmlns:a16="http://schemas.microsoft.com/office/drawing/2014/main" id="{6EBF9EA0-02FD-0D54-1AB8-0DA0178ABA4A}"/>
              </a:ext>
            </a:extLst>
          </p:cNvPr>
          <p:cNvSpPr/>
          <p:nvPr/>
        </p:nvSpPr>
        <p:spPr>
          <a:xfrm>
            <a:off x="4298264" y="1923484"/>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A Trojan horse, or simply Trojan, is a type of malware that disguises itself as legitimate software. Users are tricked into loading and executing the malware on their systems. Once activated, Trojans can enable cyber-criminals to spy on you, steal sensitive data, and gain backdoor access to your system.</a:t>
            </a:r>
          </a:p>
        </p:txBody>
      </p:sp>
      <p:sp>
        <p:nvSpPr>
          <p:cNvPr id="6" name="Rectangle: Rounded Corners 5">
            <a:extLst>
              <a:ext uri="{FF2B5EF4-FFF2-40B4-BE49-F238E27FC236}">
                <a16:creationId xmlns:a16="http://schemas.microsoft.com/office/drawing/2014/main" id="{81DBCE4F-E7C6-ACCF-C33F-0203E584AA3A}"/>
              </a:ext>
            </a:extLst>
          </p:cNvPr>
          <p:cNvSpPr/>
          <p:nvPr/>
        </p:nvSpPr>
        <p:spPr>
          <a:xfrm>
            <a:off x="4214337" y="1970824"/>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Ransomware is a type of malware that locks and encrypts a victim’s data and then demands payment to unlock and decrypt the data. Payments are typically demanded in a cryptocurrency such as Bitcoin to preserve the anonymity of the transaction.</a:t>
            </a:r>
          </a:p>
        </p:txBody>
      </p:sp>
      <p:sp>
        <p:nvSpPr>
          <p:cNvPr id="7" name="Rectangle: Rounded Corners 6">
            <a:extLst>
              <a:ext uri="{FF2B5EF4-FFF2-40B4-BE49-F238E27FC236}">
                <a16:creationId xmlns:a16="http://schemas.microsoft.com/office/drawing/2014/main" id="{5CC1EE4F-7FD3-7BF6-CEDF-F917E166C257}"/>
              </a:ext>
            </a:extLst>
          </p:cNvPr>
          <p:cNvSpPr/>
          <p:nvPr/>
        </p:nvSpPr>
        <p:spPr>
          <a:xfrm>
            <a:off x="4261325" y="1977662"/>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Spyware is a type of malware that secretly observes the user's computer activities without consent and reports it to the software's author. It can capture everything from your keystrokes to your browsing history and credit card information.</a:t>
            </a:r>
          </a:p>
        </p:txBody>
      </p:sp>
      <p:sp>
        <p:nvSpPr>
          <p:cNvPr id="12" name="Rectangle: Rounded Corners 11">
            <a:extLst>
              <a:ext uri="{FF2B5EF4-FFF2-40B4-BE49-F238E27FC236}">
                <a16:creationId xmlns:a16="http://schemas.microsoft.com/office/drawing/2014/main" id="{959A5C02-34F2-7AFC-E829-A9063E1EFCB2}"/>
              </a:ext>
            </a:extLst>
          </p:cNvPr>
          <p:cNvSpPr/>
          <p:nvPr/>
        </p:nvSpPr>
        <p:spPr>
          <a:xfrm>
            <a:off x="4305035" y="1896424"/>
            <a:ext cx="3548720" cy="3042374"/>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IBM Plex Sans" panose="020B0503050203000203" pitchFamily="34" charset="0"/>
              </a:rPr>
              <a:t>Adware is often bundled with free software and automatically displays or downloads advertising material when the host software is used. It can be a nuisance and often degrade system performance or user experience.</a:t>
            </a:r>
          </a:p>
        </p:txBody>
      </p:sp>
    </p:spTree>
    <p:extLst>
      <p:ext uri="{BB962C8B-B14F-4D97-AF65-F5344CB8AC3E}">
        <p14:creationId xmlns:p14="http://schemas.microsoft.com/office/powerpoint/2010/main" val="1092451609"/>
      </p:ext>
    </p:extLst>
  </p:cSld>
  <p:clrMapOvr>
    <a:masterClrMapping/>
  </p:clrMapOvr>
  <p:transition spd="slow">
    <p:wipe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7000" fill="hold" nodeType="clickEffect" p14:presetBounceEnd="45000">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45000">
                                          <p:cBhvr additive="base">
                                            <p:cTn id="7" dur="1000" fill="hold"/>
                                            <p:tgtEl>
                                              <p:spTgt spid="49"/>
                                            </p:tgtEl>
                                            <p:attrNameLst>
                                              <p:attrName>ppt_x</p:attrName>
                                            </p:attrNameLst>
                                          </p:cBhvr>
                                          <p:tavLst>
                                            <p:tav tm="0">
                                              <p:val>
                                                <p:strVal val="0-#ppt_w/2"/>
                                              </p:val>
                                            </p:tav>
                                            <p:tav tm="100000">
                                              <p:val>
                                                <p:strVal val="#ppt_x"/>
                                              </p:val>
                                            </p:tav>
                                          </p:tavLst>
                                        </p:anim>
                                        <p:anim calcmode="lin" valueType="num" p14:bounceEnd="45000">
                                          <p:cBhvr additive="base">
                                            <p:cTn id="8" dur="1000" fill="hold"/>
                                            <p:tgtEl>
                                              <p:spTgt spid="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7000" fill="hold" nodeType="clickEffect" p14:presetBounceEnd="45000">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14:bounceEnd="45000">
                                          <p:cBhvr additive="base">
                                            <p:cTn id="13" dur="1000" fill="hold"/>
                                            <p:tgtEl>
                                              <p:spTgt spid="50"/>
                                            </p:tgtEl>
                                            <p:attrNameLst>
                                              <p:attrName>ppt_x</p:attrName>
                                            </p:attrNameLst>
                                          </p:cBhvr>
                                          <p:tavLst>
                                            <p:tav tm="0">
                                              <p:val>
                                                <p:strVal val="0-#ppt_w/2"/>
                                              </p:val>
                                            </p:tav>
                                            <p:tav tm="100000">
                                              <p:val>
                                                <p:strVal val="#ppt_x"/>
                                              </p:val>
                                            </p:tav>
                                          </p:tavLst>
                                        </p:anim>
                                        <p:anim calcmode="lin" valueType="num" p14:bounceEnd="45000">
                                          <p:cBhvr additive="base">
                                            <p:cTn id="14" dur="10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accel="7000" fill="hold" nodeType="clickEffect" p14:presetBounceEnd="45000">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14:bounceEnd="45000">
                                          <p:cBhvr additive="base">
                                            <p:cTn id="19" dur="1000" fill="hold"/>
                                            <p:tgtEl>
                                              <p:spTgt spid="51"/>
                                            </p:tgtEl>
                                            <p:attrNameLst>
                                              <p:attrName>ppt_x</p:attrName>
                                            </p:attrNameLst>
                                          </p:cBhvr>
                                          <p:tavLst>
                                            <p:tav tm="0">
                                              <p:val>
                                                <p:strVal val="0-#ppt_w/2"/>
                                              </p:val>
                                            </p:tav>
                                            <p:tav tm="100000">
                                              <p:val>
                                                <p:strVal val="#ppt_x"/>
                                              </p:val>
                                            </p:tav>
                                          </p:tavLst>
                                        </p:anim>
                                        <p:anim calcmode="lin" valueType="num" p14:bounceEnd="45000">
                                          <p:cBhvr additive="base">
                                            <p:cTn id="20" dur="1000" fill="hold"/>
                                            <p:tgtEl>
                                              <p:spTgt spid="5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accel="7000" fill="hold" nodeType="clickEffect" p14:presetBounceEnd="45000">
                                      <p:stCondLst>
                                        <p:cond delay="0"/>
                                      </p:stCondLst>
                                      <p:childTnLst>
                                        <p:set>
                                          <p:cBhvr>
                                            <p:cTn id="24" dur="1" fill="hold">
                                              <p:stCondLst>
                                                <p:cond delay="0"/>
                                              </p:stCondLst>
                                            </p:cTn>
                                            <p:tgtEl>
                                              <p:spTgt spid="57"/>
                                            </p:tgtEl>
                                            <p:attrNameLst>
                                              <p:attrName>style.visibility</p:attrName>
                                            </p:attrNameLst>
                                          </p:cBhvr>
                                          <p:to>
                                            <p:strVal val="visible"/>
                                          </p:to>
                                        </p:set>
                                        <p:anim calcmode="lin" valueType="num" p14:bounceEnd="45000">
                                          <p:cBhvr additive="base">
                                            <p:cTn id="25" dur="1000" fill="hold"/>
                                            <p:tgtEl>
                                              <p:spTgt spid="57"/>
                                            </p:tgtEl>
                                            <p:attrNameLst>
                                              <p:attrName>ppt_x</p:attrName>
                                            </p:attrNameLst>
                                          </p:cBhvr>
                                          <p:tavLst>
                                            <p:tav tm="0">
                                              <p:val>
                                                <p:strVal val="1+#ppt_w/2"/>
                                              </p:val>
                                            </p:tav>
                                            <p:tav tm="100000">
                                              <p:val>
                                                <p:strVal val="#ppt_x"/>
                                              </p:val>
                                            </p:tav>
                                          </p:tavLst>
                                        </p:anim>
                                        <p:anim calcmode="lin" valueType="num" p14:bounceEnd="45000">
                                          <p:cBhvr additive="base">
                                            <p:cTn id="26" dur="10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accel="7000" fill="hold" nodeType="clickEffect" p14:presetBounceEnd="45000">
                                      <p:stCondLst>
                                        <p:cond delay="0"/>
                                      </p:stCondLst>
                                      <p:childTnLst>
                                        <p:set>
                                          <p:cBhvr>
                                            <p:cTn id="30" dur="1" fill="hold">
                                              <p:stCondLst>
                                                <p:cond delay="0"/>
                                              </p:stCondLst>
                                            </p:cTn>
                                            <p:tgtEl>
                                              <p:spTgt spid="58"/>
                                            </p:tgtEl>
                                            <p:attrNameLst>
                                              <p:attrName>style.visibility</p:attrName>
                                            </p:attrNameLst>
                                          </p:cBhvr>
                                          <p:to>
                                            <p:strVal val="visible"/>
                                          </p:to>
                                        </p:set>
                                        <p:anim calcmode="lin" valueType="num" p14:bounceEnd="45000">
                                          <p:cBhvr additive="base">
                                            <p:cTn id="31" dur="1000" fill="hold"/>
                                            <p:tgtEl>
                                              <p:spTgt spid="58"/>
                                            </p:tgtEl>
                                            <p:attrNameLst>
                                              <p:attrName>ppt_x</p:attrName>
                                            </p:attrNameLst>
                                          </p:cBhvr>
                                          <p:tavLst>
                                            <p:tav tm="0">
                                              <p:val>
                                                <p:strVal val="1+#ppt_w/2"/>
                                              </p:val>
                                            </p:tav>
                                            <p:tav tm="100000">
                                              <p:val>
                                                <p:strVal val="#ppt_x"/>
                                              </p:val>
                                            </p:tav>
                                          </p:tavLst>
                                        </p:anim>
                                        <p:anim calcmode="lin" valueType="num" p14:bounceEnd="45000">
                                          <p:cBhvr additive="base">
                                            <p:cTn id="32" dur="1000" fill="hold"/>
                                            <p:tgtEl>
                                              <p:spTgt spid="58"/>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accel="7000" fill="hold" nodeType="clickEffect" p14:presetBounceEnd="45000">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14:bounceEnd="45000">
                                          <p:cBhvr additive="base">
                                            <p:cTn id="37" dur="1000" fill="hold"/>
                                            <p:tgtEl>
                                              <p:spTgt spid="59"/>
                                            </p:tgtEl>
                                            <p:attrNameLst>
                                              <p:attrName>ppt_x</p:attrName>
                                            </p:attrNameLst>
                                          </p:cBhvr>
                                          <p:tavLst>
                                            <p:tav tm="0">
                                              <p:val>
                                                <p:strVal val="1+#ppt_w/2"/>
                                              </p:val>
                                            </p:tav>
                                            <p:tav tm="100000">
                                              <p:val>
                                                <p:strVal val="#ppt_x"/>
                                              </p:val>
                                            </p:tav>
                                          </p:tavLst>
                                        </p:anim>
                                        <p:anim calcmode="lin" valueType="num" p14:bounceEnd="45000">
                                          <p:cBhvr additive="base">
                                            <p:cTn id="38" dur="10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39" restart="whenNotActive" fill="hold" evtFilter="cancelBubble" nodeType="interactiveSeq">
                    <p:stCondLst>
                      <p:cond evt="onClick" delay="0">
                        <p:tgtEl>
                          <p:spTgt spid="49"/>
                        </p:tgtEl>
                      </p:cond>
                    </p:stCondLst>
                    <p:endSync evt="end" delay="0">
                      <p:rtn val="all"/>
                    </p:endSync>
                    <p:childTnLst>
                      <p:par>
                        <p:cTn id="40" fill="hold">
                          <p:stCondLst>
                            <p:cond delay="0"/>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61"/>
                                            </p:tgtEl>
                                            <p:attrNameLst>
                                              <p:attrName>style.visibility</p:attrName>
                                            </p:attrNameLst>
                                          </p:cBhvr>
                                          <p:to>
                                            <p:strVal val="visible"/>
                                          </p:to>
                                        </p:set>
                                        <p:anim calcmode="lin" valueType="num">
                                          <p:cBhvr additive="base">
                                            <p:cTn id="44" dur="500" fill="hold"/>
                                            <p:tgtEl>
                                              <p:spTgt spid="61"/>
                                            </p:tgtEl>
                                            <p:attrNameLst>
                                              <p:attrName>ppt_x</p:attrName>
                                            </p:attrNameLst>
                                          </p:cBhvr>
                                          <p:tavLst>
                                            <p:tav tm="0">
                                              <p:val>
                                                <p:strVal val="#ppt_x"/>
                                              </p:val>
                                            </p:tav>
                                            <p:tav tm="100000">
                                              <p:val>
                                                <p:strVal val="#ppt_x"/>
                                              </p:val>
                                            </p:tav>
                                          </p:tavLst>
                                        </p:anim>
                                        <p:anim calcmode="lin" valueType="num">
                                          <p:cBhvr additive="base">
                                            <p:cTn id="45"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childTnLst>
                  </p:cTn>
                  <p:nextCondLst>
                    <p:cond evt="onClick" delay="0">
                      <p:tgtEl>
                        <p:spTgt spid="49"/>
                      </p:tgtEl>
                    </p:cond>
                  </p:nextCondLst>
                </p:seq>
                <p:seq concurrent="1" nextAc="seek">
                  <p:cTn id="46" restart="whenNotActive" fill="hold" evtFilter="cancelBubble" nodeType="interactiveSeq">
                    <p:stCondLst>
                      <p:cond evt="onClick" delay="0">
                        <p:tgtEl>
                          <p:spTgt spid="50"/>
                        </p:tgtEl>
                      </p:cond>
                    </p:stCondLst>
                    <p:endSync evt="end" delay="0">
                      <p:rtn val="all"/>
                    </p:endSync>
                    <p:childTnLst>
                      <p:par>
                        <p:cTn id="47" fill="hold">
                          <p:stCondLst>
                            <p:cond delay="0"/>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childTnLst>
                                    </p:cTn>
                                  </p:par>
                                </p:childTnLst>
                              </p:cTn>
                            </p:par>
                          </p:childTnLst>
                        </p:cTn>
                      </p:par>
                    </p:childTnLst>
                  </p:cTn>
                  <p:nextCondLst>
                    <p:cond evt="onClick" delay="0">
                      <p:tgtEl>
                        <p:spTgt spid="50"/>
                      </p:tgtEl>
                    </p:cond>
                  </p:nextCondLst>
                </p:seq>
                <p:seq concurrent="1" nextAc="seek">
                  <p:cTn id="52" restart="whenNotActive" fill="hold" evtFilter="cancelBubble" nodeType="interactiveSeq">
                    <p:stCondLst>
                      <p:cond evt="onClick" delay="0">
                        <p:tgtEl>
                          <p:spTgt spid="51"/>
                        </p:tgtEl>
                      </p:cond>
                    </p:stCondLst>
                    <p:endSync evt="end" delay="0">
                      <p:rtn val="all"/>
                    </p:endSync>
                    <p:childTnLst>
                      <p:par>
                        <p:cTn id="53" fill="hold">
                          <p:stCondLst>
                            <p:cond delay="0"/>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childTnLst>
                              </p:cTn>
                            </p:par>
                          </p:childTnLst>
                        </p:cTn>
                      </p:par>
                    </p:childTnLst>
                  </p:cTn>
                  <p:nextCondLst>
                    <p:cond evt="onClick" delay="0">
                      <p:tgtEl>
                        <p:spTgt spid="51"/>
                      </p:tgtEl>
                    </p:cond>
                  </p:nextCondLst>
                </p:seq>
                <p:seq concurrent="1" nextAc="seek">
                  <p:cTn id="58" restart="whenNotActive" fill="hold" evtFilter="cancelBubble" nodeType="interactiveSeq">
                    <p:stCondLst>
                      <p:cond evt="onClick" delay="0">
                        <p:tgtEl>
                          <p:spTgt spid="57"/>
                        </p:tgtEl>
                      </p:cond>
                    </p:stCondLst>
                    <p:endSync evt="end" delay="0">
                      <p:rtn val="all"/>
                    </p:endSync>
                    <p:childTnLst>
                      <p:par>
                        <p:cTn id="59" fill="hold">
                          <p:stCondLst>
                            <p:cond delay="0"/>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fade">
                                          <p:cBhvr>
                                            <p:cTn id="63" dur="500"/>
                                            <p:tgtEl>
                                              <p:spTgt spid="6"/>
                                            </p:tgtEl>
                                          </p:cBhvr>
                                        </p:animEffect>
                                      </p:childTnLst>
                                    </p:cTn>
                                  </p:par>
                                </p:childTnLst>
                              </p:cTn>
                            </p:par>
                          </p:childTnLst>
                        </p:cTn>
                      </p:par>
                    </p:childTnLst>
                  </p:cTn>
                  <p:nextCondLst>
                    <p:cond evt="onClick" delay="0">
                      <p:tgtEl>
                        <p:spTgt spid="57"/>
                      </p:tgtEl>
                    </p:cond>
                  </p:nextCondLst>
                </p:seq>
                <p:seq concurrent="1" nextAc="seek">
                  <p:cTn id="64" restart="whenNotActive" fill="hold" evtFilter="cancelBubble" nodeType="interactiveSeq">
                    <p:stCondLst>
                      <p:cond evt="onClick" delay="0">
                        <p:tgtEl>
                          <p:spTgt spid="58"/>
                        </p:tgtEl>
                      </p:cond>
                    </p:stCondLst>
                    <p:endSync evt="end" delay="0">
                      <p:rtn val="all"/>
                    </p:endSync>
                    <p:childTnLst>
                      <p:par>
                        <p:cTn id="65" fill="hold">
                          <p:stCondLst>
                            <p:cond delay="0"/>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childTnLst>
                  </p:cTn>
                  <p:nextCondLst>
                    <p:cond evt="onClick" delay="0">
                      <p:tgtEl>
                        <p:spTgt spid="58"/>
                      </p:tgtEl>
                    </p:cond>
                  </p:nextCondLst>
                </p:seq>
                <p:seq concurrent="1" nextAc="seek">
                  <p:cTn id="70" restart="whenNotActive" fill="hold" evtFilter="cancelBubble" nodeType="interactiveSeq">
                    <p:stCondLst>
                      <p:cond evt="onClick" delay="0">
                        <p:tgtEl>
                          <p:spTgt spid="59"/>
                        </p:tgtEl>
                      </p:cond>
                    </p:stCondLst>
                    <p:endSync evt="end" delay="0">
                      <p:rtn val="all"/>
                    </p:endSync>
                    <p:childTnLst>
                      <p:par>
                        <p:cTn id="71" fill="hold">
                          <p:stCondLst>
                            <p:cond delay="0"/>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500"/>
                                            <p:tgtEl>
                                              <p:spTgt spid="12"/>
                                            </p:tgtEl>
                                          </p:cBhvr>
                                        </p:animEffect>
                                      </p:childTnLst>
                                    </p:cTn>
                                  </p:par>
                                </p:childTnLst>
                              </p:cTn>
                            </p:par>
                          </p:childTnLst>
                        </p:cTn>
                      </p:par>
                    </p:childTnLst>
                  </p:cTn>
                  <p:nextCondLst>
                    <p:cond evt="onClick" delay="0">
                      <p:tgtEl>
                        <p:spTgt spid="59"/>
                      </p:tgtEl>
                    </p:cond>
                  </p:nextCondLst>
                </p:seq>
              </p:childTnLst>
            </p:cTn>
          </p:par>
        </p:tnLst>
        <p:bldLst>
          <p:bldP spid="61" grpId="0" animBg="1"/>
          <p:bldP spid="2" grpId="0" animBg="1"/>
          <p:bldP spid="5" grpId="0" animBg="1"/>
          <p:bldP spid="6" grpId="0" animBg="1"/>
          <p:bldP spid="7" grpId="0" animBg="1"/>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700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1000" fill="hold"/>
                                            <p:tgtEl>
                                              <p:spTgt spid="49"/>
                                            </p:tgtEl>
                                            <p:attrNameLst>
                                              <p:attrName>ppt_x</p:attrName>
                                            </p:attrNameLst>
                                          </p:cBhvr>
                                          <p:tavLst>
                                            <p:tav tm="0">
                                              <p:val>
                                                <p:strVal val="0-#ppt_w/2"/>
                                              </p:val>
                                            </p:tav>
                                            <p:tav tm="100000">
                                              <p:val>
                                                <p:strVal val="#ppt_x"/>
                                              </p:val>
                                            </p:tav>
                                          </p:tavLst>
                                        </p:anim>
                                        <p:anim calcmode="lin" valueType="num">
                                          <p:cBhvr additive="base">
                                            <p:cTn id="8" dur="1000" fill="hold"/>
                                            <p:tgtEl>
                                              <p:spTgt spid="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7000" fill="hold" nodeType="clickEffect">
                                      <p:stCondLst>
                                        <p:cond delay="0"/>
                                      </p:stCondLst>
                                      <p:childTnLst>
                                        <p:set>
                                          <p:cBhvr>
                                            <p:cTn id="12" dur="1" fill="hold">
                                              <p:stCondLst>
                                                <p:cond delay="0"/>
                                              </p:stCondLst>
                                            </p:cTn>
                                            <p:tgtEl>
                                              <p:spTgt spid="50"/>
                                            </p:tgtEl>
                                            <p:attrNameLst>
                                              <p:attrName>style.visibility</p:attrName>
                                            </p:attrNameLst>
                                          </p:cBhvr>
                                          <p:to>
                                            <p:strVal val="visible"/>
                                          </p:to>
                                        </p:set>
                                        <p:anim calcmode="lin" valueType="num">
                                          <p:cBhvr additive="base">
                                            <p:cTn id="13" dur="1000" fill="hold"/>
                                            <p:tgtEl>
                                              <p:spTgt spid="50"/>
                                            </p:tgtEl>
                                            <p:attrNameLst>
                                              <p:attrName>ppt_x</p:attrName>
                                            </p:attrNameLst>
                                          </p:cBhvr>
                                          <p:tavLst>
                                            <p:tav tm="0">
                                              <p:val>
                                                <p:strVal val="0-#ppt_w/2"/>
                                              </p:val>
                                            </p:tav>
                                            <p:tav tm="100000">
                                              <p:val>
                                                <p:strVal val="#ppt_x"/>
                                              </p:val>
                                            </p:tav>
                                          </p:tavLst>
                                        </p:anim>
                                        <p:anim calcmode="lin" valueType="num">
                                          <p:cBhvr additive="base">
                                            <p:cTn id="14" dur="10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accel="7000" fill="hold" nodeType="click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1000" fill="hold"/>
                                            <p:tgtEl>
                                              <p:spTgt spid="51"/>
                                            </p:tgtEl>
                                            <p:attrNameLst>
                                              <p:attrName>ppt_x</p:attrName>
                                            </p:attrNameLst>
                                          </p:cBhvr>
                                          <p:tavLst>
                                            <p:tav tm="0">
                                              <p:val>
                                                <p:strVal val="0-#ppt_w/2"/>
                                              </p:val>
                                            </p:tav>
                                            <p:tav tm="100000">
                                              <p:val>
                                                <p:strVal val="#ppt_x"/>
                                              </p:val>
                                            </p:tav>
                                          </p:tavLst>
                                        </p:anim>
                                        <p:anim calcmode="lin" valueType="num">
                                          <p:cBhvr additive="base">
                                            <p:cTn id="20" dur="1000" fill="hold"/>
                                            <p:tgtEl>
                                              <p:spTgt spid="5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accel="7000" fill="hold" nodeType="clickEffect">
                                      <p:stCondLst>
                                        <p:cond delay="0"/>
                                      </p:stCondLst>
                                      <p:childTnLst>
                                        <p:set>
                                          <p:cBhvr>
                                            <p:cTn id="24" dur="1" fill="hold">
                                              <p:stCondLst>
                                                <p:cond delay="0"/>
                                              </p:stCondLst>
                                            </p:cTn>
                                            <p:tgtEl>
                                              <p:spTgt spid="57"/>
                                            </p:tgtEl>
                                            <p:attrNameLst>
                                              <p:attrName>style.visibility</p:attrName>
                                            </p:attrNameLst>
                                          </p:cBhvr>
                                          <p:to>
                                            <p:strVal val="visible"/>
                                          </p:to>
                                        </p:set>
                                        <p:anim calcmode="lin" valueType="num">
                                          <p:cBhvr additive="base">
                                            <p:cTn id="25" dur="1000" fill="hold"/>
                                            <p:tgtEl>
                                              <p:spTgt spid="57"/>
                                            </p:tgtEl>
                                            <p:attrNameLst>
                                              <p:attrName>ppt_x</p:attrName>
                                            </p:attrNameLst>
                                          </p:cBhvr>
                                          <p:tavLst>
                                            <p:tav tm="0">
                                              <p:val>
                                                <p:strVal val="1+#ppt_w/2"/>
                                              </p:val>
                                            </p:tav>
                                            <p:tav tm="100000">
                                              <p:val>
                                                <p:strVal val="#ppt_x"/>
                                              </p:val>
                                            </p:tav>
                                          </p:tavLst>
                                        </p:anim>
                                        <p:anim calcmode="lin" valueType="num">
                                          <p:cBhvr additive="base">
                                            <p:cTn id="26" dur="10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accel="7000"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anim calcmode="lin" valueType="num">
                                          <p:cBhvr additive="base">
                                            <p:cTn id="31" dur="1000" fill="hold"/>
                                            <p:tgtEl>
                                              <p:spTgt spid="58"/>
                                            </p:tgtEl>
                                            <p:attrNameLst>
                                              <p:attrName>ppt_x</p:attrName>
                                            </p:attrNameLst>
                                          </p:cBhvr>
                                          <p:tavLst>
                                            <p:tav tm="0">
                                              <p:val>
                                                <p:strVal val="1+#ppt_w/2"/>
                                              </p:val>
                                            </p:tav>
                                            <p:tav tm="100000">
                                              <p:val>
                                                <p:strVal val="#ppt_x"/>
                                              </p:val>
                                            </p:tav>
                                          </p:tavLst>
                                        </p:anim>
                                        <p:anim calcmode="lin" valueType="num">
                                          <p:cBhvr additive="base">
                                            <p:cTn id="32" dur="1000" fill="hold"/>
                                            <p:tgtEl>
                                              <p:spTgt spid="58"/>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accel="700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additive="base">
                                            <p:cTn id="37" dur="1000" fill="hold"/>
                                            <p:tgtEl>
                                              <p:spTgt spid="59"/>
                                            </p:tgtEl>
                                            <p:attrNameLst>
                                              <p:attrName>ppt_x</p:attrName>
                                            </p:attrNameLst>
                                          </p:cBhvr>
                                          <p:tavLst>
                                            <p:tav tm="0">
                                              <p:val>
                                                <p:strVal val="1+#ppt_w/2"/>
                                              </p:val>
                                            </p:tav>
                                            <p:tav tm="100000">
                                              <p:val>
                                                <p:strVal val="#ppt_x"/>
                                              </p:val>
                                            </p:tav>
                                          </p:tavLst>
                                        </p:anim>
                                        <p:anim calcmode="lin" valueType="num">
                                          <p:cBhvr additive="base">
                                            <p:cTn id="38" dur="1000" fill="hold"/>
                                            <p:tgtEl>
                                              <p:spTgt spid="5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39" restart="whenNotActive" fill="hold" evtFilter="cancelBubble" nodeType="interactiveSeq">
                    <p:stCondLst>
                      <p:cond evt="onClick" delay="0">
                        <p:tgtEl>
                          <p:spTgt spid="49"/>
                        </p:tgtEl>
                      </p:cond>
                    </p:stCondLst>
                    <p:endSync evt="end" delay="0">
                      <p:rtn val="all"/>
                    </p:endSync>
                    <p:childTnLst>
                      <p:par>
                        <p:cTn id="40" fill="hold">
                          <p:stCondLst>
                            <p:cond delay="0"/>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61"/>
                                            </p:tgtEl>
                                            <p:attrNameLst>
                                              <p:attrName>style.visibility</p:attrName>
                                            </p:attrNameLst>
                                          </p:cBhvr>
                                          <p:to>
                                            <p:strVal val="visible"/>
                                          </p:to>
                                        </p:set>
                                        <p:anim calcmode="lin" valueType="num">
                                          <p:cBhvr additive="base">
                                            <p:cTn id="44" dur="500" fill="hold"/>
                                            <p:tgtEl>
                                              <p:spTgt spid="61"/>
                                            </p:tgtEl>
                                            <p:attrNameLst>
                                              <p:attrName>ppt_x</p:attrName>
                                            </p:attrNameLst>
                                          </p:cBhvr>
                                          <p:tavLst>
                                            <p:tav tm="0">
                                              <p:val>
                                                <p:strVal val="#ppt_x"/>
                                              </p:val>
                                            </p:tav>
                                            <p:tav tm="100000">
                                              <p:val>
                                                <p:strVal val="#ppt_x"/>
                                              </p:val>
                                            </p:tav>
                                          </p:tavLst>
                                        </p:anim>
                                        <p:anim calcmode="lin" valueType="num">
                                          <p:cBhvr additive="base">
                                            <p:cTn id="45"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childTnLst>
                  </p:cTn>
                  <p:nextCondLst>
                    <p:cond evt="onClick" delay="0">
                      <p:tgtEl>
                        <p:spTgt spid="49"/>
                      </p:tgtEl>
                    </p:cond>
                  </p:nextCondLst>
                </p:seq>
                <p:seq concurrent="1" nextAc="seek">
                  <p:cTn id="46" restart="whenNotActive" fill="hold" evtFilter="cancelBubble" nodeType="interactiveSeq">
                    <p:stCondLst>
                      <p:cond evt="onClick" delay="0">
                        <p:tgtEl>
                          <p:spTgt spid="50"/>
                        </p:tgtEl>
                      </p:cond>
                    </p:stCondLst>
                    <p:endSync evt="end" delay="0">
                      <p:rtn val="all"/>
                    </p:endSync>
                    <p:childTnLst>
                      <p:par>
                        <p:cTn id="47" fill="hold">
                          <p:stCondLst>
                            <p:cond delay="0"/>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childTnLst>
                                    </p:cTn>
                                  </p:par>
                                </p:childTnLst>
                              </p:cTn>
                            </p:par>
                          </p:childTnLst>
                        </p:cTn>
                      </p:par>
                    </p:childTnLst>
                  </p:cTn>
                  <p:nextCondLst>
                    <p:cond evt="onClick" delay="0">
                      <p:tgtEl>
                        <p:spTgt spid="50"/>
                      </p:tgtEl>
                    </p:cond>
                  </p:nextCondLst>
                </p:seq>
                <p:seq concurrent="1" nextAc="seek">
                  <p:cTn id="52" restart="whenNotActive" fill="hold" evtFilter="cancelBubble" nodeType="interactiveSeq">
                    <p:stCondLst>
                      <p:cond evt="onClick" delay="0">
                        <p:tgtEl>
                          <p:spTgt spid="51"/>
                        </p:tgtEl>
                      </p:cond>
                    </p:stCondLst>
                    <p:endSync evt="end" delay="0">
                      <p:rtn val="all"/>
                    </p:endSync>
                    <p:childTnLst>
                      <p:par>
                        <p:cTn id="53" fill="hold">
                          <p:stCondLst>
                            <p:cond delay="0"/>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childTnLst>
                              </p:cTn>
                            </p:par>
                          </p:childTnLst>
                        </p:cTn>
                      </p:par>
                    </p:childTnLst>
                  </p:cTn>
                  <p:nextCondLst>
                    <p:cond evt="onClick" delay="0">
                      <p:tgtEl>
                        <p:spTgt spid="51"/>
                      </p:tgtEl>
                    </p:cond>
                  </p:nextCondLst>
                </p:seq>
                <p:seq concurrent="1" nextAc="seek">
                  <p:cTn id="58" restart="whenNotActive" fill="hold" evtFilter="cancelBubble" nodeType="interactiveSeq">
                    <p:stCondLst>
                      <p:cond evt="onClick" delay="0">
                        <p:tgtEl>
                          <p:spTgt spid="57"/>
                        </p:tgtEl>
                      </p:cond>
                    </p:stCondLst>
                    <p:endSync evt="end" delay="0">
                      <p:rtn val="all"/>
                    </p:endSync>
                    <p:childTnLst>
                      <p:par>
                        <p:cTn id="59" fill="hold">
                          <p:stCondLst>
                            <p:cond delay="0"/>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fade">
                                          <p:cBhvr>
                                            <p:cTn id="63" dur="500"/>
                                            <p:tgtEl>
                                              <p:spTgt spid="6"/>
                                            </p:tgtEl>
                                          </p:cBhvr>
                                        </p:animEffect>
                                      </p:childTnLst>
                                    </p:cTn>
                                  </p:par>
                                </p:childTnLst>
                              </p:cTn>
                            </p:par>
                          </p:childTnLst>
                        </p:cTn>
                      </p:par>
                    </p:childTnLst>
                  </p:cTn>
                  <p:nextCondLst>
                    <p:cond evt="onClick" delay="0">
                      <p:tgtEl>
                        <p:spTgt spid="57"/>
                      </p:tgtEl>
                    </p:cond>
                  </p:nextCondLst>
                </p:seq>
                <p:seq concurrent="1" nextAc="seek">
                  <p:cTn id="64" restart="whenNotActive" fill="hold" evtFilter="cancelBubble" nodeType="interactiveSeq">
                    <p:stCondLst>
                      <p:cond evt="onClick" delay="0">
                        <p:tgtEl>
                          <p:spTgt spid="58"/>
                        </p:tgtEl>
                      </p:cond>
                    </p:stCondLst>
                    <p:endSync evt="end" delay="0">
                      <p:rtn val="all"/>
                    </p:endSync>
                    <p:childTnLst>
                      <p:par>
                        <p:cTn id="65" fill="hold">
                          <p:stCondLst>
                            <p:cond delay="0"/>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7"/>
                                            </p:tgtEl>
                                            <p:attrNameLst>
                                              <p:attrName>style.visibility</p:attrName>
                                            </p:attrNameLst>
                                          </p:cBhvr>
                                          <p:to>
                                            <p:strVal val="visible"/>
                                          </p:to>
                                        </p:set>
                                        <p:animEffect transition="in" filter="fade">
                                          <p:cBhvr>
                                            <p:cTn id="69" dur="500"/>
                                            <p:tgtEl>
                                              <p:spTgt spid="7"/>
                                            </p:tgtEl>
                                          </p:cBhvr>
                                        </p:animEffect>
                                      </p:childTnLst>
                                    </p:cTn>
                                  </p:par>
                                </p:childTnLst>
                              </p:cTn>
                            </p:par>
                          </p:childTnLst>
                        </p:cTn>
                      </p:par>
                    </p:childTnLst>
                  </p:cTn>
                  <p:nextCondLst>
                    <p:cond evt="onClick" delay="0">
                      <p:tgtEl>
                        <p:spTgt spid="58"/>
                      </p:tgtEl>
                    </p:cond>
                  </p:nextCondLst>
                </p:seq>
                <p:seq concurrent="1" nextAc="seek">
                  <p:cTn id="70" restart="whenNotActive" fill="hold" evtFilter="cancelBubble" nodeType="interactiveSeq">
                    <p:stCondLst>
                      <p:cond evt="onClick" delay="0">
                        <p:tgtEl>
                          <p:spTgt spid="59"/>
                        </p:tgtEl>
                      </p:cond>
                    </p:stCondLst>
                    <p:endSync evt="end" delay="0">
                      <p:rtn val="all"/>
                    </p:endSync>
                    <p:childTnLst>
                      <p:par>
                        <p:cTn id="71" fill="hold">
                          <p:stCondLst>
                            <p:cond delay="0"/>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500"/>
                                            <p:tgtEl>
                                              <p:spTgt spid="12"/>
                                            </p:tgtEl>
                                          </p:cBhvr>
                                        </p:animEffect>
                                      </p:childTnLst>
                                    </p:cTn>
                                  </p:par>
                                </p:childTnLst>
                              </p:cTn>
                            </p:par>
                          </p:childTnLst>
                        </p:cTn>
                      </p:par>
                    </p:childTnLst>
                  </p:cTn>
                  <p:nextCondLst>
                    <p:cond evt="onClick" delay="0">
                      <p:tgtEl>
                        <p:spTgt spid="59"/>
                      </p:tgtEl>
                    </p:cond>
                  </p:nextCondLst>
                </p:seq>
              </p:childTnLst>
            </p:cTn>
          </p:par>
        </p:tnLst>
        <p:bldLst>
          <p:bldP spid="61" grpId="0" animBg="1"/>
          <p:bldP spid="2" grpId="0" animBg="1"/>
          <p:bldP spid="5" grpId="0" animBg="1"/>
          <p:bldP spid="6" grpId="0" animBg="1"/>
          <p:bldP spid="7" grpId="0" animBg="1"/>
          <p:bldP spid="12" grpId="0" animBg="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13" name="Rectangle: Rounded Corners 12">
            <a:extLst>
              <a:ext uri="{FF2B5EF4-FFF2-40B4-BE49-F238E27FC236}">
                <a16:creationId xmlns:a16="http://schemas.microsoft.com/office/drawing/2014/main" id="{D0CEBF2D-07CB-2FE2-CD31-8630D1D179BE}"/>
              </a:ext>
            </a:extLst>
          </p:cNvPr>
          <p:cNvSpPr/>
          <p:nvPr/>
        </p:nvSpPr>
        <p:spPr>
          <a:xfrm>
            <a:off x="694184" y="2292380"/>
            <a:ext cx="2406661" cy="2273240"/>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IBM Plex Sans" panose="020B0503050203000203" pitchFamily="34" charset="0"/>
            </a:endParaRPr>
          </a:p>
          <a:p>
            <a:pPr algn="ctr"/>
            <a:r>
              <a:rPr lang="en-US" sz="1400" dirty="0">
                <a:latin typeface="IBM Plex Sans" panose="020B0503050203000203" pitchFamily="34" charset="0"/>
              </a:rPr>
              <a:t>Human causes </a:t>
            </a:r>
          </a:p>
          <a:p>
            <a:pPr algn="ctr"/>
            <a:r>
              <a:rPr lang="en-US" sz="1400" dirty="0">
                <a:latin typeface="IBM Plex Sans" panose="020B0503050203000203" pitchFamily="34" charset="0"/>
              </a:rPr>
              <a:t>(errors, negligence, hacking, cracking, phishing, malware, sabotage, espionage, terrorism, etc.)</a:t>
            </a:r>
          </a:p>
          <a:p>
            <a:pPr algn="ctr"/>
            <a:endParaRPr lang="en-US" dirty="0">
              <a:latin typeface="IBM Plex Sans" panose="020B0503050203000203" pitchFamily="34" charset="0"/>
            </a:endParaRPr>
          </a:p>
        </p:txBody>
      </p:sp>
      <p:sp>
        <p:nvSpPr>
          <p:cNvPr id="31" name="TextBox 30">
            <a:extLst>
              <a:ext uri="{FF2B5EF4-FFF2-40B4-BE49-F238E27FC236}">
                <a16:creationId xmlns:a16="http://schemas.microsoft.com/office/drawing/2014/main" id="{7F743BDE-015D-A6A7-C626-29F1B9659597}"/>
              </a:ext>
            </a:extLst>
          </p:cNvPr>
          <p:cNvSpPr txBox="1"/>
          <p:nvPr/>
        </p:nvSpPr>
        <p:spPr>
          <a:xfrm>
            <a:off x="3641598" y="998813"/>
            <a:ext cx="6094476" cy="553998"/>
          </a:xfrm>
          <a:prstGeom prst="rect">
            <a:avLst/>
          </a:prstGeom>
          <a:noFill/>
        </p:spPr>
        <p:txBody>
          <a:bodyPr wrap="square">
            <a:spAutoFit/>
          </a:bodyPr>
          <a:lstStyle/>
          <a:p>
            <a:pPr algn="l"/>
            <a:endParaRPr lang="en-US" sz="1000" b="0" i="0" u="none" strike="noStrike" baseline="0" dirty="0">
              <a:solidFill>
                <a:schemeClr val="bg1">
                  <a:lumMod val="75000"/>
                </a:schemeClr>
              </a:solidFill>
              <a:latin typeface="IBM Plex Sans" panose="020B0503050203000203" pitchFamily="34" charset="0"/>
            </a:endParaRPr>
          </a:p>
          <a:p>
            <a:r>
              <a:rPr lang="en-US" sz="2000" b="1" i="0" u="none" strike="noStrike" baseline="0" dirty="0">
                <a:solidFill>
                  <a:schemeClr val="bg1">
                    <a:lumMod val="75000"/>
                  </a:schemeClr>
                </a:solidFill>
                <a:latin typeface="IBM Plex Sans" panose="020B0503050203000203" pitchFamily="34" charset="0"/>
              </a:rPr>
              <a:t>Threats </a:t>
            </a:r>
            <a:r>
              <a:rPr lang="en-US" sz="2000" b="0" i="0" u="none" strike="noStrike" baseline="0" dirty="0">
                <a:solidFill>
                  <a:schemeClr val="bg1">
                    <a:lumMod val="75000"/>
                  </a:schemeClr>
                </a:solidFill>
                <a:latin typeface="IBM Plex Sans" panose="020B0503050203000203" pitchFamily="34" charset="0"/>
              </a:rPr>
              <a:t>to information are generated by</a:t>
            </a:r>
          </a:p>
        </p:txBody>
      </p:sp>
      <p:sp>
        <p:nvSpPr>
          <p:cNvPr id="37" name="Rectangle: Rounded Corners 36">
            <a:extLst>
              <a:ext uri="{FF2B5EF4-FFF2-40B4-BE49-F238E27FC236}">
                <a16:creationId xmlns:a16="http://schemas.microsoft.com/office/drawing/2014/main" id="{511EF3BE-9489-3CCC-AC5F-A22E57F71E13}"/>
              </a:ext>
            </a:extLst>
          </p:cNvPr>
          <p:cNvSpPr/>
          <p:nvPr/>
        </p:nvSpPr>
        <p:spPr>
          <a:xfrm>
            <a:off x="3525776" y="2292380"/>
            <a:ext cx="2406661" cy="2273240"/>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0" i="0" u="none" strike="noStrike" baseline="0" dirty="0">
              <a:solidFill>
                <a:schemeClr val="bg1"/>
              </a:solidFill>
              <a:latin typeface="IBM Plex Sans" panose="020B0503050203000203" pitchFamily="34" charset="0"/>
            </a:endParaRPr>
          </a:p>
          <a:p>
            <a:pPr algn="ctr"/>
            <a:r>
              <a:rPr lang="en-US" sz="1400" b="0" i="0" u="none" strike="noStrike" baseline="0" dirty="0">
                <a:solidFill>
                  <a:schemeClr val="bg1"/>
                </a:solidFill>
                <a:latin typeface="IBM Plex Sans" panose="020B0503050203000203" pitchFamily="34" charset="0"/>
              </a:rPr>
              <a:t>Causes related to costs</a:t>
            </a:r>
          </a:p>
          <a:p>
            <a:pPr algn="ctr"/>
            <a:r>
              <a:rPr lang="en-US" sz="1400" b="0" i="0" u="none" strike="noStrike" baseline="0" dirty="0">
                <a:solidFill>
                  <a:schemeClr val="bg1"/>
                </a:solidFill>
                <a:latin typeface="IBM Plex Sans" panose="020B0503050203000203" pitchFamily="34" charset="0"/>
              </a:rPr>
              <a:t>(inadequate processes, cheap solutions, insufficient testing)</a:t>
            </a:r>
          </a:p>
          <a:p>
            <a:pPr algn="ctr"/>
            <a:endParaRPr lang="en-US" sz="1800" b="0" i="0" u="none" strike="noStrike" baseline="0" dirty="0">
              <a:solidFill>
                <a:schemeClr val="bg1"/>
              </a:solidFill>
              <a:latin typeface="IBM Plex Sans" panose="020B0503050203000203" pitchFamily="34" charset="0"/>
            </a:endParaRPr>
          </a:p>
        </p:txBody>
      </p:sp>
      <p:sp>
        <p:nvSpPr>
          <p:cNvPr id="40" name="Rectangle: Rounded Corners 39">
            <a:extLst>
              <a:ext uri="{FF2B5EF4-FFF2-40B4-BE49-F238E27FC236}">
                <a16:creationId xmlns:a16="http://schemas.microsoft.com/office/drawing/2014/main" id="{5884280D-D7B4-76E0-8799-C49B2259A0A8}"/>
              </a:ext>
            </a:extLst>
          </p:cNvPr>
          <p:cNvSpPr/>
          <p:nvPr/>
        </p:nvSpPr>
        <p:spPr>
          <a:xfrm>
            <a:off x="6357368" y="2292380"/>
            <a:ext cx="2406661" cy="2273240"/>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b="0" i="0" u="none" strike="noStrike" baseline="0" dirty="0">
              <a:solidFill>
                <a:schemeClr val="bg1"/>
              </a:solidFill>
              <a:latin typeface="IBM Plex Sans" panose="020B0503050203000203" pitchFamily="34" charset="0"/>
            </a:endParaRPr>
          </a:p>
          <a:p>
            <a:pPr algn="ctr"/>
            <a:r>
              <a:rPr lang="en-US" sz="1400" b="0" i="0" u="none" strike="noStrike" baseline="0" dirty="0">
                <a:solidFill>
                  <a:schemeClr val="bg1"/>
                </a:solidFill>
                <a:latin typeface="IBM Plex Sans" panose="020B0503050203000203" pitchFamily="34" charset="0"/>
              </a:rPr>
              <a:t>Technical causes</a:t>
            </a:r>
          </a:p>
          <a:p>
            <a:pPr algn="ctr"/>
            <a:r>
              <a:rPr lang="en-US" sz="1400" b="0" i="0" u="none" strike="noStrike" baseline="0" dirty="0">
                <a:solidFill>
                  <a:schemeClr val="bg1"/>
                </a:solidFill>
                <a:latin typeface="IBM Plex Sans" panose="020B0503050203000203" pitchFamily="34" charset="0"/>
              </a:rPr>
              <a:t>(hardware, software)</a:t>
            </a:r>
          </a:p>
          <a:p>
            <a:pPr algn="ctr"/>
            <a:endParaRPr lang="en-US" sz="1800" b="0" i="0" u="none" strike="noStrike" baseline="0" dirty="0">
              <a:solidFill>
                <a:schemeClr val="bg1"/>
              </a:solidFill>
              <a:latin typeface="IBM Plex Sans" panose="020B0503050203000203" pitchFamily="34" charset="0"/>
            </a:endParaRPr>
          </a:p>
        </p:txBody>
      </p:sp>
      <p:sp>
        <p:nvSpPr>
          <p:cNvPr id="41" name="Rectangle: Rounded Corners 40">
            <a:extLst>
              <a:ext uri="{FF2B5EF4-FFF2-40B4-BE49-F238E27FC236}">
                <a16:creationId xmlns:a16="http://schemas.microsoft.com/office/drawing/2014/main" id="{707F9AAC-D54C-D6FF-CCDE-552391851343}"/>
              </a:ext>
            </a:extLst>
          </p:cNvPr>
          <p:cNvSpPr/>
          <p:nvPr/>
        </p:nvSpPr>
        <p:spPr>
          <a:xfrm>
            <a:off x="9188960" y="2292380"/>
            <a:ext cx="2406661" cy="2273240"/>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latin typeface="IBM Plex Sans" panose="020B0503050203000203" pitchFamily="34" charset="0"/>
              </a:rPr>
              <a:t>External causes </a:t>
            </a:r>
          </a:p>
          <a:p>
            <a:pPr algn="ctr"/>
            <a:r>
              <a:rPr lang="en-US" sz="1400" dirty="0">
                <a:latin typeface="IBM Plex Sans" panose="020B0503050203000203" pitchFamily="34" charset="0"/>
              </a:rPr>
              <a:t>(natural disasters fire, water , earthquake, incidents , accidents , terrorism)</a:t>
            </a:r>
          </a:p>
        </p:txBody>
      </p:sp>
      <p:pic>
        <p:nvPicPr>
          <p:cNvPr id="3" name="Picture 2">
            <a:extLst>
              <a:ext uri="{FF2B5EF4-FFF2-40B4-BE49-F238E27FC236}">
                <a16:creationId xmlns:a16="http://schemas.microsoft.com/office/drawing/2014/main" id="{4B9DCA8B-E421-B2FF-5DC9-C3E4DF930EF9}"/>
              </a:ext>
            </a:extLst>
          </p:cNvPr>
          <p:cNvPicPr>
            <a:picLocks noChangeAspect="1"/>
          </p:cNvPicPr>
          <p:nvPr/>
        </p:nvPicPr>
        <p:blipFill>
          <a:blip r:embed="rId3"/>
          <a:stretch>
            <a:fillRect/>
          </a:stretch>
        </p:blipFill>
        <p:spPr>
          <a:xfrm>
            <a:off x="4957603" y="4739905"/>
            <a:ext cx="2276793" cy="1657581"/>
          </a:xfrm>
          <a:prstGeom prst="rect">
            <a:avLst/>
          </a:prstGeom>
        </p:spPr>
      </p:pic>
    </p:spTree>
    <p:extLst>
      <p:ext uri="{BB962C8B-B14F-4D97-AF65-F5344CB8AC3E}">
        <p14:creationId xmlns:p14="http://schemas.microsoft.com/office/powerpoint/2010/main" val="703696184"/>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1000"/>
                                        <p:tgtEl>
                                          <p:spTgt spid="37"/>
                                        </p:tgtEl>
                                      </p:cBhvr>
                                    </p:animEffect>
                                    <p:anim calcmode="lin" valueType="num">
                                      <p:cBhvr>
                                        <p:cTn id="15" dur="1000" fill="hold"/>
                                        <p:tgtEl>
                                          <p:spTgt spid="37"/>
                                        </p:tgtEl>
                                        <p:attrNameLst>
                                          <p:attrName>ppt_x</p:attrName>
                                        </p:attrNameLst>
                                      </p:cBhvr>
                                      <p:tavLst>
                                        <p:tav tm="0">
                                          <p:val>
                                            <p:strVal val="#ppt_x"/>
                                          </p:val>
                                        </p:tav>
                                        <p:tav tm="100000">
                                          <p:val>
                                            <p:strVal val="#ppt_x"/>
                                          </p:val>
                                        </p:tav>
                                      </p:tavLst>
                                    </p:anim>
                                    <p:anim calcmode="lin" valueType="num">
                                      <p:cBhvr>
                                        <p:cTn id="16"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000"/>
                                        <p:tgtEl>
                                          <p:spTgt spid="40"/>
                                        </p:tgtEl>
                                      </p:cBhvr>
                                    </p:animEffect>
                                    <p:anim calcmode="lin" valueType="num">
                                      <p:cBhvr>
                                        <p:cTn id="22" dur="1000" fill="hold"/>
                                        <p:tgtEl>
                                          <p:spTgt spid="40"/>
                                        </p:tgtEl>
                                        <p:attrNameLst>
                                          <p:attrName>ppt_x</p:attrName>
                                        </p:attrNameLst>
                                      </p:cBhvr>
                                      <p:tavLst>
                                        <p:tav tm="0">
                                          <p:val>
                                            <p:strVal val="#ppt_x"/>
                                          </p:val>
                                        </p:tav>
                                        <p:tav tm="100000">
                                          <p:val>
                                            <p:strVal val="#ppt_x"/>
                                          </p:val>
                                        </p:tav>
                                      </p:tavLst>
                                    </p:anim>
                                    <p:anim calcmode="lin" valueType="num">
                                      <p:cBhvr>
                                        <p:cTn id="23"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fade">
                                      <p:cBhvr>
                                        <p:cTn id="28" dur="1000"/>
                                        <p:tgtEl>
                                          <p:spTgt spid="41"/>
                                        </p:tgtEl>
                                      </p:cBhvr>
                                    </p:animEffect>
                                    <p:anim calcmode="lin" valueType="num">
                                      <p:cBhvr>
                                        <p:cTn id="29" dur="1000" fill="hold"/>
                                        <p:tgtEl>
                                          <p:spTgt spid="41"/>
                                        </p:tgtEl>
                                        <p:attrNameLst>
                                          <p:attrName>ppt_x</p:attrName>
                                        </p:attrNameLst>
                                      </p:cBhvr>
                                      <p:tavLst>
                                        <p:tav tm="0">
                                          <p:val>
                                            <p:strVal val="#ppt_x"/>
                                          </p:val>
                                        </p:tav>
                                        <p:tav tm="100000">
                                          <p:val>
                                            <p:strVal val="#ppt_x"/>
                                          </p:val>
                                        </p:tav>
                                      </p:tavLst>
                                    </p:anim>
                                    <p:anim calcmode="lin" valueType="num">
                                      <p:cBhvr>
                                        <p:cTn id="30" dur="1000" fill="hold"/>
                                        <p:tgtEl>
                                          <p:spTgt spid="41"/>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37" grpId="0" animBg="1"/>
      <p:bldP spid="40" grpId="0" animBg="1"/>
      <p:bldP spid="4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2993898" y="1739477"/>
            <a:ext cx="6094476" cy="116955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lumMod val="75000"/>
                </a:prstClr>
              </a:solidFill>
              <a:effectLst/>
              <a:uLnTx/>
              <a:uFillTx/>
              <a:latin typeface="IBM Plex Sans" panose="020B0503050203000203"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lumMod val="75000"/>
                  </a:prstClr>
                </a:solidFill>
                <a:effectLst/>
                <a:uLnTx/>
                <a:uFillTx/>
                <a:latin typeface="IBM Plex Sans" panose="020B0503050203000203" pitchFamily="34" charset="0"/>
                <a:ea typeface="+mn-ea"/>
                <a:cs typeface="+mn-cs"/>
              </a:rPr>
              <a:t>Cryptography = hidden/secret writing</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b="1" dirty="0">
              <a:solidFill>
                <a:prstClr val="white">
                  <a:lumMod val="75000"/>
                </a:prstClr>
              </a:solidFill>
              <a:latin typeface="IBM Plex Sans" panose="020B0503050203000203"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lumMod val="75000"/>
                  </a:prstClr>
                </a:solidFill>
                <a:effectLst/>
                <a:uLnTx/>
                <a:uFillTx/>
                <a:latin typeface="IBM Plex Sans" panose="020B0503050203000203" pitchFamily="34" charset="0"/>
                <a:ea typeface="+mn-ea"/>
                <a:cs typeface="+mn-cs"/>
              </a:rPr>
              <a:t>From ancient Greece</a:t>
            </a:r>
            <a:endParaRPr kumimoji="0" lang="en-US" sz="2000" b="0" i="0" u="none" strike="noStrike" kern="1200" cap="none" spc="0" normalizeH="0" baseline="0" noProof="0" dirty="0">
              <a:ln>
                <a:noFill/>
              </a:ln>
              <a:solidFill>
                <a:prstClr val="white">
                  <a:lumMod val="75000"/>
                </a:prstClr>
              </a:solidFill>
              <a:effectLst/>
              <a:uLnTx/>
              <a:uFillTx/>
              <a:latin typeface="IBM Plex Sans" panose="020B0503050203000203" pitchFamily="34" charset="0"/>
              <a:ea typeface="+mn-ea"/>
              <a:cs typeface="+mn-cs"/>
            </a:endParaRPr>
          </a:p>
        </p:txBody>
      </p:sp>
      <p:sp>
        <p:nvSpPr>
          <p:cNvPr id="2" name="Rectangle: Rounded Corners 1">
            <a:extLst>
              <a:ext uri="{FF2B5EF4-FFF2-40B4-BE49-F238E27FC236}">
                <a16:creationId xmlns:a16="http://schemas.microsoft.com/office/drawing/2014/main" id="{F8446EB7-5FDC-9ECE-409D-BE9A1E9D526C}"/>
              </a:ext>
            </a:extLst>
          </p:cNvPr>
          <p:cNvSpPr/>
          <p:nvPr/>
        </p:nvSpPr>
        <p:spPr>
          <a:xfrm>
            <a:off x="3495297" y="3279932"/>
            <a:ext cx="2393440" cy="944596"/>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0" i="0" u="none" strike="noStrike" baseline="0" dirty="0" err="1">
                <a:solidFill>
                  <a:schemeClr val="bg1"/>
                </a:solidFill>
                <a:latin typeface="IBM Plex Sans" panose="020B0503050203000203" pitchFamily="34" charset="0"/>
              </a:rPr>
              <a:t>Kryptos</a:t>
            </a:r>
            <a:r>
              <a:rPr lang="en-US" sz="1400" b="0" i="0" u="none" strike="noStrike" baseline="0" dirty="0">
                <a:solidFill>
                  <a:schemeClr val="bg1"/>
                </a:solidFill>
                <a:latin typeface="IBM Plex Sans" panose="020B0503050203000203" pitchFamily="34" charset="0"/>
              </a:rPr>
              <a:t> = hidden/secret</a:t>
            </a:r>
          </a:p>
        </p:txBody>
      </p:sp>
      <p:sp>
        <p:nvSpPr>
          <p:cNvPr id="3" name="Rectangle: Rounded Corners 2">
            <a:extLst>
              <a:ext uri="{FF2B5EF4-FFF2-40B4-BE49-F238E27FC236}">
                <a16:creationId xmlns:a16="http://schemas.microsoft.com/office/drawing/2014/main" id="{EE5F45CF-022D-5F4F-63E9-B7FCD9E8684B}"/>
              </a:ext>
            </a:extLst>
          </p:cNvPr>
          <p:cNvSpPr/>
          <p:nvPr/>
        </p:nvSpPr>
        <p:spPr>
          <a:xfrm>
            <a:off x="6214113" y="3279932"/>
            <a:ext cx="2393440" cy="944596"/>
          </a:xfrm>
          <a:prstGeom prst="roundRect">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0" i="0" u="none" strike="noStrike" baseline="0" dirty="0" err="1">
                <a:solidFill>
                  <a:schemeClr val="bg1"/>
                </a:solidFill>
                <a:latin typeface="IBM Plex Sans" panose="020B0503050203000203" pitchFamily="34" charset="0"/>
              </a:rPr>
              <a:t>Graphein</a:t>
            </a:r>
            <a:r>
              <a:rPr lang="en-US" sz="1400" b="0" i="0" u="none" strike="noStrike" baseline="0" dirty="0">
                <a:solidFill>
                  <a:schemeClr val="bg1"/>
                </a:solidFill>
                <a:latin typeface="IBM Plex Sans" panose="020B0503050203000203" pitchFamily="34" charset="0"/>
              </a:rPr>
              <a:t> = to write</a:t>
            </a:r>
          </a:p>
        </p:txBody>
      </p:sp>
    </p:spTree>
    <p:extLst>
      <p:ext uri="{BB962C8B-B14F-4D97-AF65-F5344CB8AC3E}">
        <p14:creationId xmlns:p14="http://schemas.microsoft.com/office/powerpoint/2010/main" val="143855456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pic>
        <p:nvPicPr>
          <p:cNvPr id="8" name="Content Placeholder 7" descr="A black and white striped logo&#10;&#10;Description automatically generated">
            <a:extLst>
              <a:ext uri="{FF2B5EF4-FFF2-40B4-BE49-F238E27FC236}">
                <a16:creationId xmlns:a16="http://schemas.microsoft.com/office/drawing/2014/main" id="{1A6C6864-F380-9074-597B-948A71A60C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146" y="6299200"/>
            <a:ext cx="1062076" cy="381098"/>
          </a:xfrm>
        </p:spPr>
      </p:pic>
      <p:sp>
        <p:nvSpPr>
          <p:cNvPr id="31" name="TextBox 30">
            <a:extLst>
              <a:ext uri="{FF2B5EF4-FFF2-40B4-BE49-F238E27FC236}">
                <a16:creationId xmlns:a16="http://schemas.microsoft.com/office/drawing/2014/main" id="{7F743BDE-015D-A6A7-C626-29F1B9659597}"/>
              </a:ext>
            </a:extLst>
          </p:cNvPr>
          <p:cNvSpPr txBox="1"/>
          <p:nvPr/>
        </p:nvSpPr>
        <p:spPr>
          <a:xfrm>
            <a:off x="1745361" y="1648037"/>
            <a:ext cx="8701278" cy="1708160"/>
          </a:xfrm>
          <a:prstGeom prst="rect">
            <a:avLst/>
          </a:prstGeom>
          <a:noFill/>
        </p:spPr>
        <p:txBody>
          <a:bodyPr wrap="square">
            <a:spAutoFit/>
          </a:bodyPr>
          <a:lstStyle/>
          <a:p>
            <a:pPr>
              <a:defRPr/>
            </a:pPr>
            <a:r>
              <a:rPr lang="en-US" sz="1400" dirty="0">
                <a:solidFill>
                  <a:schemeClr val="bg1">
                    <a:lumMod val="85000"/>
                  </a:schemeClr>
                </a:solidFill>
                <a:latin typeface="IBM Plex Sans" panose="020B0503050203000203" pitchFamily="34" charset="0"/>
              </a:rPr>
              <a:t>Encryption is the process of converting information or data into a secure format that cannot be read without a key.</a:t>
            </a:r>
          </a:p>
          <a:p>
            <a:pPr>
              <a:defRPr/>
            </a:pPr>
            <a:endParaRPr lang="en-US" sz="1400" dirty="0">
              <a:solidFill>
                <a:schemeClr val="bg1">
                  <a:lumMod val="85000"/>
                </a:schemeClr>
              </a:solidFill>
              <a:latin typeface="IBM Plex Sans" panose="020B0503050203000203"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endParaRPr lang="en-US" sz="700" dirty="0">
              <a:solidFill>
                <a:schemeClr val="bg1">
                  <a:lumMod val="85000"/>
                </a:schemeClr>
              </a:solidFill>
              <a:latin typeface="IBM Plex Sans" panose="020B0503050203000203" pitchFamily="34" charset="0"/>
            </a:endParaRPr>
          </a:p>
          <a:p>
            <a:pPr marL="285750" marR="0" lvl="0" indent="-2857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lumMod val="85000"/>
                  </a:schemeClr>
                </a:solidFill>
                <a:effectLst/>
                <a:uLnTx/>
                <a:uFillTx/>
                <a:latin typeface="IBM Plex Sans" panose="020B0503050203000203" pitchFamily="34" charset="0"/>
                <a:ea typeface="+mn-ea"/>
                <a:cs typeface="+mn-cs"/>
              </a:rPr>
              <a:t>Key Feature: Uses the same key for both encryption and decryption.</a:t>
            </a:r>
          </a:p>
          <a:p>
            <a:pPr marL="285750" marR="0" lvl="0" indent="-2857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lumMod val="85000"/>
                  </a:schemeClr>
                </a:solidFill>
                <a:effectLst/>
                <a:uLnTx/>
                <a:uFillTx/>
                <a:latin typeface="IBM Plex Sans" panose="020B0503050203000203" pitchFamily="34" charset="0"/>
                <a:ea typeface="+mn-ea"/>
                <a:cs typeface="+mn-cs"/>
              </a:rPr>
              <a:t>Speed: Generally faster than asymmetric encryption.</a:t>
            </a:r>
          </a:p>
          <a:p>
            <a:pPr marL="285750" marR="0" lvl="0" indent="-2857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lumMod val="85000"/>
                  </a:schemeClr>
                </a:solidFill>
                <a:effectLst/>
                <a:uLnTx/>
                <a:uFillTx/>
                <a:latin typeface="IBM Plex Sans" panose="020B0503050203000203" pitchFamily="34" charset="0"/>
                <a:ea typeface="+mn-ea"/>
                <a:cs typeface="+mn-cs"/>
              </a:rPr>
              <a:t>Use Case: Ideal for encrypting large amounts of data, such as database encryption.</a:t>
            </a:r>
          </a:p>
          <a:p>
            <a:pPr marL="285750" marR="0" lvl="0" indent="-2857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chemeClr val="bg1">
                    <a:lumMod val="85000"/>
                  </a:schemeClr>
                </a:solidFill>
                <a:effectLst/>
                <a:uLnTx/>
                <a:uFillTx/>
                <a:latin typeface="IBM Plex Sans" panose="020B0503050203000203" pitchFamily="34" charset="0"/>
                <a:ea typeface="+mn-ea"/>
                <a:cs typeface="+mn-cs"/>
              </a:rPr>
              <a:t>Example: AES* (Advanced Encryption Standard)</a:t>
            </a:r>
          </a:p>
        </p:txBody>
      </p:sp>
      <p:sp>
        <p:nvSpPr>
          <p:cNvPr id="4" name="TextBox 3">
            <a:extLst>
              <a:ext uri="{FF2B5EF4-FFF2-40B4-BE49-F238E27FC236}">
                <a16:creationId xmlns:a16="http://schemas.microsoft.com/office/drawing/2014/main" id="{CF674D02-BF9E-2652-7117-E15C22597484}"/>
              </a:ext>
            </a:extLst>
          </p:cNvPr>
          <p:cNvSpPr txBox="1"/>
          <p:nvPr/>
        </p:nvSpPr>
        <p:spPr>
          <a:xfrm>
            <a:off x="3773645" y="457200"/>
            <a:ext cx="4589846" cy="646331"/>
          </a:xfrm>
          <a:prstGeom prst="rect">
            <a:avLst/>
          </a:prstGeom>
          <a:noFill/>
        </p:spPr>
        <p:txBody>
          <a:bodyPr wrap="none" rtlCol="0">
            <a:spAutoFit/>
          </a:bodyPr>
          <a:lstStyle/>
          <a:p>
            <a:r>
              <a:rPr lang="en-US" sz="3600" dirty="0">
                <a:solidFill>
                  <a:schemeClr val="bg1">
                    <a:lumMod val="85000"/>
                  </a:schemeClr>
                </a:solidFill>
              </a:rPr>
              <a:t>Symmetric Encryption</a:t>
            </a:r>
          </a:p>
        </p:txBody>
      </p:sp>
      <p:pic>
        <p:nvPicPr>
          <p:cNvPr id="11" name="Picture 10">
            <a:extLst>
              <a:ext uri="{FF2B5EF4-FFF2-40B4-BE49-F238E27FC236}">
                <a16:creationId xmlns:a16="http://schemas.microsoft.com/office/drawing/2014/main" id="{415BFA2F-6F1C-F179-F763-698A3F606B70}"/>
              </a:ext>
            </a:extLst>
          </p:cNvPr>
          <p:cNvPicPr>
            <a:picLocks noChangeAspect="1"/>
          </p:cNvPicPr>
          <p:nvPr/>
        </p:nvPicPr>
        <p:blipFill>
          <a:blip r:embed="rId3"/>
          <a:stretch>
            <a:fillRect/>
          </a:stretch>
        </p:blipFill>
        <p:spPr>
          <a:xfrm>
            <a:off x="2885627" y="3765196"/>
            <a:ext cx="6420746" cy="2534004"/>
          </a:xfrm>
          <a:prstGeom prst="rect">
            <a:avLst/>
          </a:prstGeom>
          <a:effectLst>
            <a:outerShdw blurRad="50800" dist="50800" dir="5400000" sx="103000" sy="103000" algn="ctr" rotWithShape="0">
              <a:schemeClr val="tx1"/>
            </a:outerShdw>
            <a:softEdge rad="63500"/>
          </a:effectLst>
        </p:spPr>
      </p:pic>
      <p:sp>
        <p:nvSpPr>
          <p:cNvPr id="12" name="TextBox 11">
            <a:extLst>
              <a:ext uri="{FF2B5EF4-FFF2-40B4-BE49-F238E27FC236}">
                <a16:creationId xmlns:a16="http://schemas.microsoft.com/office/drawing/2014/main" id="{8DCF58C3-9876-24F6-15CC-1C039B4561FD}"/>
              </a:ext>
            </a:extLst>
          </p:cNvPr>
          <p:cNvSpPr txBox="1"/>
          <p:nvPr/>
        </p:nvSpPr>
        <p:spPr>
          <a:xfrm>
            <a:off x="7191375" y="6539873"/>
            <a:ext cx="6248400" cy="276999"/>
          </a:xfrm>
          <a:prstGeom prst="rect">
            <a:avLst/>
          </a:prstGeom>
          <a:noFill/>
        </p:spPr>
        <p:txBody>
          <a:bodyPr wrap="square" rtlCol="0">
            <a:spAutoFit/>
          </a:bodyPr>
          <a:lstStyle/>
          <a:p>
            <a:r>
              <a:rPr lang="en-US" sz="1200" dirty="0">
                <a:solidFill>
                  <a:schemeClr val="bg1">
                    <a:lumMod val="85000"/>
                  </a:schemeClr>
                </a:solidFill>
                <a:latin typeface="IBM Plex Sans" panose="020B0503050203000203" pitchFamily="34" charset="0"/>
              </a:rPr>
              <a:t>*For more information about how AES works at low level, click </a:t>
            </a:r>
            <a:r>
              <a:rPr lang="en-US" sz="1200" dirty="0">
                <a:solidFill>
                  <a:schemeClr val="bg1">
                    <a:lumMod val="85000"/>
                  </a:schemeClr>
                </a:solidFill>
                <a:latin typeface="IBM Plex Sans" panose="020B0503050203000203" pitchFamily="34" charset="0"/>
                <a:hlinkClick r:id="rId4"/>
              </a:rPr>
              <a:t>here</a:t>
            </a:r>
            <a:endParaRPr lang="en-US" sz="1600" dirty="0"/>
          </a:p>
        </p:txBody>
      </p:sp>
    </p:spTree>
    <p:extLst>
      <p:ext uri="{BB962C8B-B14F-4D97-AF65-F5344CB8AC3E}">
        <p14:creationId xmlns:p14="http://schemas.microsoft.com/office/powerpoint/2010/main" val="1110366115"/>
      </p:ext>
    </p:extLst>
  </p:cSld>
  <p:clrMapOvr>
    <a:masterClrMapping/>
  </p:clrMapOvr>
  <p:transition spd="slow">
    <p:wipe dir="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2437</TotalTime>
  <Words>4486</Words>
  <Application>Microsoft Office PowerPoint</Application>
  <PresentationFormat>Widescreen</PresentationFormat>
  <Paragraphs>324</Paragraphs>
  <Slides>26</Slides>
  <Notes>5</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Aptos</vt:lpstr>
      <vt:lpstr>Aptos Display</vt:lpstr>
      <vt:lpstr>Arial</vt:lpstr>
      <vt:lpstr>Calibri</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Cozmescu Daniel</dc:creator>
  <cp:lastModifiedBy>Cozmescu Daniel</cp:lastModifiedBy>
  <cp:revision>124</cp:revision>
  <dcterms:created xsi:type="dcterms:W3CDTF">2024-06-21T07:57:49Z</dcterms:created>
  <dcterms:modified xsi:type="dcterms:W3CDTF">2025-07-02T16:18:33Z</dcterms:modified>
</cp:coreProperties>
</file>

<file path=docProps/thumbnail.jpeg>
</file>